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EB08-95F7-63C4-5ED5-5C8E56EC1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7B756-2EB4-C755-6E28-8161EE3C1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FB91D-7420-FC5B-A043-6D8C21E76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F928F-1B9A-57EB-16BD-66C1FE8B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C1567-FD32-72D6-99B9-C0819469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351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5ACB-BEB1-F2BC-11D4-FF5C949AB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384D3-3ACC-5C3D-C231-C512E6E4B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592E6-8AD6-DF12-44D7-83135491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7A31B-98D0-DFD0-27FF-82EAC126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9FB6B-ED78-4F58-E244-19B3ADA3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507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5C48A5-D9FB-D5A3-25AC-A49369E50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3865D-D4F8-0F67-F58F-729391A43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E0479-84F6-2284-9354-31581811B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2612F-918D-515F-32A8-D3219721A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7BA40-E5D9-3EB4-885E-A8F88F699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00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BD5C-C00F-5460-E85A-367DF492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ACDC1-2CB3-36D0-FC3E-35B098190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825A4-4EDB-2607-7B5E-A04FEB5C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7A812-3B64-750C-BABC-807EC64A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3D685-1649-2F11-69C4-74993A0D9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684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3D96-A95E-DA86-026E-B9013582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7AC47-FF30-E54A-6DCB-4BA0426D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9AE0D-DACE-FABC-4BE0-0F32B7DF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14294-DA74-91CD-E5CB-71CB6307E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3A2EB-CAB6-B89C-45E9-057775AAE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118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6DE8A-EED3-8E10-B9FC-652EF9FE4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25EEC-0940-F8BA-6572-539189B13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258AD-AF94-C649-C5BD-AE0DC0DCB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E42F1-388B-5105-AE80-BEFF37B8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19C49-7D09-2F69-D71B-8D3C7A551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56223-278D-C176-5714-E4B70C9C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967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DB9D-F9C1-B402-7F9A-723D9EE4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067E1-CF61-D108-38F3-2B17A944E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A0F00-2B38-D82D-3031-529DBC05A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D8509-A11E-AFCF-AE76-AFE6AA3E7C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20563-1DBD-A1EF-AEBC-9C0BB6BA7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A7B870-EFB2-EE6F-043F-DE64C8CE7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9D2B76-6209-4533-E5EF-A465AA8A5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70596A-4023-1F0C-809D-5CC10215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378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3CF78-B6EB-55A7-1631-3A30F6DCC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541307-4326-F722-DA01-3B0881EC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2ACC67-B47B-1E80-13BF-BFF980FD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7531F-8E13-C02C-EFBC-0E049802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65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7869C-F96E-8687-AA93-B48A71A92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0FE599-A26F-A6C6-5632-F0E9B5AD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22645-0840-4DCB-593A-2ACA33AEF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873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89319-7ED5-C1EA-336C-53A703EC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6FACF-EA58-1951-7977-3E2137A48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A3493-5105-D447-FF86-76EB4E0D3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0ECD4-65B4-D85E-9FEE-45AB2460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1E7DE-0948-E480-698C-62C7376F7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5343C-91AB-58F2-B62C-2F05BBCA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171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CC4F3-1882-D663-909B-6CAB0F99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2FE93-F3A4-6E92-9CCB-1F7EAEBB3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547104-9CF4-4540-625A-620EFF587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6BF28-EB22-80CE-2A11-F97FC258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CB4C0-6F85-4518-F612-31775029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B26A7-F752-2502-F2A5-E60BB7FB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997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7DDDCE-10FC-8064-EE8D-50B6A5F78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1CC16-2800-7DF9-0B74-C75600265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77978-BC55-2415-89C3-8020E632C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6A344-049B-426A-B5CF-B9A6CDE44027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E9DB4-3105-439B-57A7-6B2FA714E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4323E-D1B4-63C7-DB3D-E674A49DC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2D28-E90E-49E7-9506-F32B4B8FF94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683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L’actif</a:t>
            </a:r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 de </a:t>
            </a:r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référence</a:t>
            </a:r>
            <a:endParaRPr lang="en-CA" b="1" dirty="0">
              <a:solidFill>
                <a:schemeClr val="accent6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À </a:t>
            </a:r>
            <a:r>
              <a:rPr lang="en-CA" dirty="0" err="1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l’expiration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Dax Offc Pro" panose="020B0504030101020102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5" cy="3473843"/>
            <a:chOff x="8739134" y="2667000"/>
            <a:chExt cx="398115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060452" y="4659867"/>
              <a:ext cx="1784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Cap à la </a:t>
              </a:r>
              <a:r>
                <a:rPr lang="en-CA" dirty="0" err="1">
                  <a:solidFill>
                    <a:srgbClr val="FF0000"/>
                  </a:solidFill>
                  <a:latin typeface="Dax Offc Pro" panose="020B0504030101020102" pitchFamily="34" charset="0"/>
                </a:rPr>
                <a:t>hausse</a:t>
              </a:r>
              <a:endParaRPr lang="en-CA" dirty="0">
                <a:solidFill>
                  <a:srgbClr val="FF0000"/>
                </a:solidFill>
                <a:latin typeface="Dax Offc Pro" panose="020B0504030101020102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40"/>
            <a:ext cx="2490282" cy="2285693"/>
            <a:chOff x="3540238" y="3717065"/>
            <a:chExt cx="2734785" cy="2166564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613011" y="5515554"/>
              <a:ext cx="2551856" cy="35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Zone de protection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D119CA85-6B99-4D49-F86B-078786242808}"/>
              </a:ext>
            </a:extLst>
          </p:cNvPr>
          <p:cNvSpPr/>
          <p:nvPr/>
        </p:nvSpPr>
        <p:spPr>
          <a:xfrm>
            <a:off x="1361440" y="2499135"/>
            <a:ext cx="9906000" cy="2439994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607926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Jour 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4C0189-F37F-3FC3-61BE-C0E9F7F74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354" y="215286"/>
            <a:ext cx="10858396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2400" kern="1200" dirty="0">
                <a:latin typeface="Dax Offc Pro" panose="020B0504030101020102" pitchFamily="34" charset="0"/>
              </a:rPr>
              <a:t>FNB avec marge de protection*</a:t>
            </a:r>
            <a:endParaRPr lang="en-US" sz="24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38D7033-4487-F5AB-B530-DB1D7FB25627}"/>
              </a:ext>
            </a:extLst>
          </p:cNvPr>
          <p:cNvGrpSpPr/>
          <p:nvPr/>
        </p:nvGrpSpPr>
        <p:grpSpPr>
          <a:xfrm>
            <a:off x="648128" y="1245263"/>
            <a:ext cx="10963824" cy="5040585"/>
            <a:chOff x="222687" y="1895808"/>
            <a:chExt cx="11793624" cy="48822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87AC58D-B5FE-DEA4-E63C-538571BE92A8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56640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Gamme dans les rendements de prix de 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ZUE - FINB BMO S&amp;P 500 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couvert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 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en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 dollars 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canadiens</a:t>
              </a:r>
              <a:endParaRPr lang="en-CA" sz="1600" b="1" dirty="0" err="1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7350246-46A9-AAC1-AB5F-E74F410C7B0B}"/>
                </a:ext>
              </a:extLst>
            </p:cNvPr>
            <p:cNvGrpSpPr/>
            <p:nvPr/>
          </p:nvGrpSpPr>
          <p:grpSpPr>
            <a:xfrm>
              <a:off x="222687" y="1895808"/>
              <a:ext cx="11793624" cy="4344424"/>
              <a:chOff x="222687" y="1895808"/>
              <a:chExt cx="11793624" cy="434442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DA1B804-EF0F-FFB8-64C9-2E8C3091666B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452F98-1989-D3C7-F328-5E416513B36C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3FC2DD9-C9FB-2271-1AB0-057B6EA024D5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BF37D99-CBCD-464B-F437-AF1FB29843B8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437DF9C-6E26-470E-77F0-7A3C2E3EC73E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20 %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D0FF54-14DA-6B2B-74AE-8F097FEBE31A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25 %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AB09E0-27CC-41D4-025C-A2001B239412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30 %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952F0EE-052F-EFCF-8C0F-1A860A7357AD}"/>
                  </a:ext>
                </a:extLst>
              </p:cNvPr>
              <p:cNvSpPr txBox="1"/>
              <p:nvPr/>
            </p:nvSpPr>
            <p:spPr>
              <a:xfrm>
                <a:off x="552266" y="5942121"/>
                <a:ext cx="663514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-30 %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0F63449-779C-B80E-C082-69CA633F51FF}"/>
                  </a:ext>
                </a:extLst>
              </p:cNvPr>
              <p:cNvSpPr txBox="1"/>
              <p:nvPr/>
            </p:nvSpPr>
            <p:spPr>
              <a:xfrm>
                <a:off x="1428838" y="5942121"/>
                <a:ext cx="699898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-25 %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2266B07-8134-CEBA-09AC-AEAC59251851}"/>
                  </a:ext>
                </a:extLst>
              </p:cNvPr>
              <p:cNvSpPr txBox="1"/>
              <p:nvPr/>
            </p:nvSpPr>
            <p:spPr>
              <a:xfrm>
                <a:off x="2386121" y="5942121"/>
                <a:ext cx="81196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0E1D1F7-F903-8948-A2E3-FFD292DFE6D2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706916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6EA502F-DC64-421B-7BD0-5BCB1297D0D5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57637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781F060-271C-384A-5237-06BA1BD1AFB2}"/>
                  </a:ext>
                </a:extLst>
              </p:cNvPr>
              <p:cNvSpPr txBox="1"/>
              <p:nvPr/>
            </p:nvSpPr>
            <p:spPr>
              <a:xfrm>
                <a:off x="5118650" y="5942122"/>
                <a:ext cx="59151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7911061-AB66-4C48-B97C-1F405F8BFB32}"/>
                  </a:ext>
                </a:extLst>
              </p:cNvPr>
              <p:cNvSpPr txBox="1"/>
              <p:nvPr/>
            </p:nvSpPr>
            <p:spPr>
              <a:xfrm>
                <a:off x="379601" y="356256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83482A7-1E32-FFD3-73EF-463F3F559DB5}"/>
                  </a:ext>
                </a:extLst>
              </p:cNvPr>
              <p:cNvSpPr txBox="1"/>
              <p:nvPr/>
            </p:nvSpPr>
            <p:spPr>
              <a:xfrm>
                <a:off x="379601" y="301855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A739EE6-79E8-1A3F-32C1-332A58C30B38}"/>
                  </a:ext>
                </a:extLst>
              </p:cNvPr>
              <p:cNvSpPr txBox="1"/>
              <p:nvPr/>
            </p:nvSpPr>
            <p:spPr>
              <a:xfrm>
                <a:off x="281314" y="2451393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E7121E5-EFCF-B5D9-82EA-9FD7A0EC02C3}"/>
                  </a:ext>
                </a:extLst>
              </p:cNvPr>
              <p:cNvSpPr txBox="1"/>
              <p:nvPr/>
            </p:nvSpPr>
            <p:spPr>
              <a:xfrm>
                <a:off x="281314" y="1895808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2B1CFAC-32CD-CECB-BC0B-EFFC69E2D535}"/>
                  </a:ext>
                </a:extLst>
              </p:cNvPr>
              <p:cNvSpPr txBox="1"/>
              <p:nvPr/>
            </p:nvSpPr>
            <p:spPr>
              <a:xfrm>
                <a:off x="222687" y="5784901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BB32361-5B1D-3CDE-0329-CAE741A013FC}"/>
                  </a:ext>
                </a:extLst>
              </p:cNvPr>
              <p:cNvSpPr txBox="1"/>
              <p:nvPr/>
            </p:nvSpPr>
            <p:spPr>
              <a:xfrm>
                <a:off x="222687" y="5217742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76FA385-FFD5-587F-3E7F-7B416BABEA92}"/>
                  </a:ext>
                </a:extLst>
              </p:cNvPr>
              <p:cNvSpPr txBox="1"/>
              <p:nvPr/>
            </p:nvSpPr>
            <p:spPr>
              <a:xfrm>
                <a:off x="222687" y="4662157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DD51C98-94EA-550E-1F9A-71EE2E64A02B}"/>
                  </a:ext>
                </a:extLst>
              </p:cNvPr>
              <p:cNvSpPr txBox="1"/>
              <p:nvPr/>
            </p:nvSpPr>
            <p:spPr>
              <a:xfrm>
                <a:off x="320972" y="4094998"/>
                <a:ext cx="536612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0D664649-3FCD-4B4A-9FD1-97401CD02153}"/>
              </a:ext>
            </a:extLst>
          </p:cNvPr>
          <p:cNvSpPr txBox="1"/>
          <p:nvPr/>
        </p:nvSpPr>
        <p:spPr>
          <a:xfrm rot="16200000">
            <a:off x="-2615060" y="2924772"/>
            <a:ext cx="6096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ZOCT - </a:t>
            </a:r>
            <a:r>
              <a:rPr lang="fr-CA" sz="1600" b="1" dirty="0">
                <a:solidFill>
                  <a:schemeClr val="bg2">
                    <a:lumMod val="50000"/>
                  </a:schemeClr>
                </a:solidFill>
                <a:latin typeface="Dax Offc Pro"/>
                <a:ea typeface="Calibri"/>
                <a:cs typeface="Calibri"/>
              </a:rPr>
              <a:t>FNB BMO d’actions américaines avec tranche protégée – </a:t>
            </a:r>
            <a:r>
              <a:rPr lang="fr-CA" sz="1600" b="1" dirty="0">
                <a:solidFill>
                  <a:schemeClr val="bg1">
                    <a:lumMod val="50000"/>
                  </a:schemeClr>
                </a:solidFill>
                <a:latin typeface="Dax Offc Pro"/>
                <a:ea typeface="Calibri"/>
                <a:cs typeface="Calibri"/>
              </a:rPr>
              <a:t>octobre couvert en dollars canadiens</a:t>
            </a:r>
            <a:r>
              <a:rPr lang="en-CA" sz="1600" b="1" dirty="0">
                <a:solidFill>
                  <a:schemeClr val="bg1">
                    <a:lumMod val="50000"/>
                  </a:schemeClr>
                </a:solidFill>
                <a:latin typeface="Dax Offc Pro"/>
              </a:rPr>
              <a:t> </a:t>
            </a:r>
            <a:r>
              <a:rPr lang="en-CA" sz="1600" b="1" dirty="0">
                <a:solidFill>
                  <a:schemeClr val="bg1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Profits / </a:t>
            </a:r>
            <a:r>
              <a:rPr lang="en-CA" sz="1600" b="1" dirty="0" err="1">
                <a:solidFill>
                  <a:schemeClr val="bg1">
                    <a:lumMod val="50000"/>
                  </a:schemeClr>
                </a:solidFill>
                <a:latin typeface="Dax Offc Pro"/>
                <a:ea typeface="+mn-lt"/>
                <a:cs typeface="+mn-lt"/>
              </a:rPr>
              <a:t>pertes</a:t>
            </a:r>
            <a:endParaRPr lang="en-CA" sz="1600" b="1" dirty="0">
              <a:solidFill>
                <a:schemeClr val="bg1">
                  <a:lumMod val="50000"/>
                </a:schemeClr>
              </a:solidFill>
              <a:latin typeface="Dax Offc Pro"/>
              <a:ea typeface="+mn-lt"/>
              <a:cs typeface="+mn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1DAB423-76B0-DD33-6E52-366BAA6EF386}"/>
              </a:ext>
            </a:extLst>
          </p:cNvPr>
          <p:cNvSpPr txBox="1">
            <a:spLocks/>
          </p:cNvSpPr>
          <p:nvPr/>
        </p:nvSpPr>
        <p:spPr>
          <a:xfrm>
            <a:off x="865671" y="6144268"/>
            <a:ext cx="10858396" cy="713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dirty="0">
                <a:latin typeface="Dax Offc Pro" panose="020B0504030101020102" pitchFamily="34" charset="0"/>
              </a:rPr>
              <a:t>exemple aux fins de discussion seulement*</a:t>
            </a:r>
            <a:endParaRPr lang="en-US" sz="16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2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" grpId="0"/>
      <p:bldP spid="116" grpId="0" animBg="1"/>
      <p:bldP spid="1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L’actif</a:t>
            </a:r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 de </a:t>
            </a:r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référence</a:t>
            </a:r>
            <a:endParaRPr lang="en-CA" b="1" dirty="0">
              <a:solidFill>
                <a:schemeClr val="accent6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À </a:t>
            </a:r>
            <a:r>
              <a:rPr lang="en-CA" dirty="0" err="1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l’expiration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Dax Offc Pro" panose="020B0504030101020102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4" cy="3473843"/>
            <a:chOff x="8739134" y="2667000"/>
            <a:chExt cx="398114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042014" y="4678305"/>
              <a:ext cx="1821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Cap à la </a:t>
              </a:r>
              <a:r>
                <a:rPr lang="en-CA" dirty="0" err="1">
                  <a:solidFill>
                    <a:srgbClr val="FF0000"/>
                  </a:solidFill>
                  <a:latin typeface="Dax Offc Pro" panose="020B0504030101020102" pitchFamily="34" charset="0"/>
                </a:rPr>
                <a:t>hausse</a:t>
              </a:r>
              <a:endParaRPr lang="en-CA" dirty="0">
                <a:solidFill>
                  <a:srgbClr val="FF0000"/>
                </a:solidFill>
                <a:latin typeface="Dax Offc Pro" panose="020B0504030101020102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40"/>
            <a:ext cx="2490282" cy="2285693"/>
            <a:chOff x="3540238" y="3717065"/>
            <a:chExt cx="2734785" cy="2166564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603262" y="5515554"/>
              <a:ext cx="2571356" cy="35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Zone de protection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607926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Jour 90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7607EBE-0DBD-2A59-2C22-2F69054F410D}"/>
              </a:ext>
            </a:extLst>
          </p:cNvPr>
          <p:cNvSpPr/>
          <p:nvPr/>
        </p:nvSpPr>
        <p:spPr>
          <a:xfrm>
            <a:off x="1338496" y="2418080"/>
            <a:ext cx="9953899" cy="2553240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DAAE893-DDD7-24DF-9AE2-42288835C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354" y="230435"/>
            <a:ext cx="10858396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2400" kern="1200" dirty="0">
                <a:latin typeface="Dax Offc Pro" panose="020B0504030101020102" pitchFamily="34" charset="0"/>
              </a:rPr>
              <a:t>FNB avec marge de protection</a:t>
            </a:r>
            <a:endParaRPr lang="en-US" sz="24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60DCE71-2558-9D17-6DE5-15DA447F572F}"/>
              </a:ext>
            </a:extLst>
          </p:cNvPr>
          <p:cNvGrpSpPr/>
          <p:nvPr/>
        </p:nvGrpSpPr>
        <p:grpSpPr>
          <a:xfrm>
            <a:off x="648128" y="1245263"/>
            <a:ext cx="10963824" cy="5286807"/>
            <a:chOff x="222687" y="1895808"/>
            <a:chExt cx="11793624" cy="512075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0F9B3F4-E782-CE00-7AA9-50312A121629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8048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Gamme dans les rendements de prix de 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ZUE - FINB BMO S&amp;P 500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couvert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en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dollars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canadiens</a:t>
              </a:r>
              <a:endParaRPr lang="en-US" sz="1600">
                <a:solidFill>
                  <a:schemeClr val="bg2">
                    <a:lumMod val="50000"/>
                  </a:schemeClr>
                </a:solidFill>
                <a:latin typeface="Dax Offc Pro"/>
              </a:endParaRPr>
            </a:p>
            <a:p>
              <a:pPr algn="ctr"/>
              <a:endParaRPr lang="en-US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D7DB1B6-4B82-5B7E-9990-942ACAD6AC70}"/>
                </a:ext>
              </a:extLst>
            </p:cNvPr>
            <p:cNvGrpSpPr/>
            <p:nvPr/>
          </p:nvGrpSpPr>
          <p:grpSpPr>
            <a:xfrm>
              <a:off x="222687" y="1895808"/>
              <a:ext cx="11793624" cy="4344424"/>
              <a:chOff x="222687" y="1895808"/>
              <a:chExt cx="11793624" cy="434442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4115A3B-B065-BFB0-53C9-0EE9EB254380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F84173-7B34-B6C6-43F3-6D08E4A5BC48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50FA33-FF63-3ADC-27D7-292590928CBA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998CD47-1C7C-2A1B-67FF-6988BE793FDE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E73763-60E1-61FE-A271-37008176F59E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20 %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57D75DE-72AB-0EC7-AFA9-314D5D67D455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25 %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AE40112-0B2F-CBB5-88C0-362AF7A6484F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30 %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05D68DB-E177-91D0-B543-D48ED86D30A5}"/>
                  </a:ext>
                </a:extLst>
              </p:cNvPr>
              <p:cNvSpPr txBox="1"/>
              <p:nvPr/>
            </p:nvSpPr>
            <p:spPr>
              <a:xfrm>
                <a:off x="552266" y="5942121"/>
                <a:ext cx="663514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-30 %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70537E3-4A65-9C18-C932-0FD7743E66B5}"/>
                  </a:ext>
                </a:extLst>
              </p:cNvPr>
              <p:cNvSpPr txBox="1"/>
              <p:nvPr/>
            </p:nvSpPr>
            <p:spPr>
              <a:xfrm>
                <a:off x="1428838" y="5942121"/>
                <a:ext cx="699898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-25 %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6B4FE83-4F0B-85EF-7A7C-04E897AA53DA}"/>
                  </a:ext>
                </a:extLst>
              </p:cNvPr>
              <p:cNvSpPr txBox="1"/>
              <p:nvPr/>
            </p:nvSpPr>
            <p:spPr>
              <a:xfrm>
                <a:off x="2386121" y="5942121"/>
                <a:ext cx="81196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007F78-9CA9-C41F-80D3-EB0C5139F084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706916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807E328-86B8-DC84-DD4C-0B6B81C2E1EA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57637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5941B7D-E1B6-0A04-1969-9E6FA6E8DBD9}"/>
                  </a:ext>
                </a:extLst>
              </p:cNvPr>
              <p:cNvSpPr txBox="1"/>
              <p:nvPr/>
            </p:nvSpPr>
            <p:spPr>
              <a:xfrm>
                <a:off x="5118650" y="5942122"/>
                <a:ext cx="59151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949E57B-CED2-D090-A78D-79007D9FB16D}"/>
                  </a:ext>
                </a:extLst>
              </p:cNvPr>
              <p:cNvSpPr txBox="1"/>
              <p:nvPr/>
            </p:nvSpPr>
            <p:spPr>
              <a:xfrm>
                <a:off x="379601" y="356256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E9C1678-9C9A-CDB2-6ACB-D19F8A8F71A7}"/>
                  </a:ext>
                </a:extLst>
              </p:cNvPr>
              <p:cNvSpPr txBox="1"/>
              <p:nvPr/>
            </p:nvSpPr>
            <p:spPr>
              <a:xfrm>
                <a:off x="379601" y="301855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849CC5A-512C-39C5-95C6-0EC6285BB694}"/>
                  </a:ext>
                </a:extLst>
              </p:cNvPr>
              <p:cNvSpPr txBox="1"/>
              <p:nvPr/>
            </p:nvSpPr>
            <p:spPr>
              <a:xfrm>
                <a:off x="281314" y="2451393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5052D31-4EE1-DB11-A6E8-3EB0A4F0C4D8}"/>
                  </a:ext>
                </a:extLst>
              </p:cNvPr>
              <p:cNvSpPr txBox="1"/>
              <p:nvPr/>
            </p:nvSpPr>
            <p:spPr>
              <a:xfrm>
                <a:off x="281314" y="1895808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51B1BFC-148F-C482-DDCB-825B31CD2919}"/>
                  </a:ext>
                </a:extLst>
              </p:cNvPr>
              <p:cNvSpPr txBox="1"/>
              <p:nvPr/>
            </p:nvSpPr>
            <p:spPr>
              <a:xfrm>
                <a:off x="222687" y="5784901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D3CA05B-7316-B9E3-617C-0F0B23804103}"/>
                  </a:ext>
                </a:extLst>
              </p:cNvPr>
              <p:cNvSpPr txBox="1"/>
              <p:nvPr/>
            </p:nvSpPr>
            <p:spPr>
              <a:xfrm>
                <a:off x="222687" y="5217742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C32ADDF-3099-414B-4CC0-660C3FAB0DF4}"/>
                  </a:ext>
                </a:extLst>
              </p:cNvPr>
              <p:cNvSpPr txBox="1"/>
              <p:nvPr/>
            </p:nvSpPr>
            <p:spPr>
              <a:xfrm>
                <a:off x="222687" y="4662157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EC50B11-730F-3385-4879-BE9731A257B4}"/>
                  </a:ext>
                </a:extLst>
              </p:cNvPr>
              <p:cNvSpPr txBox="1"/>
              <p:nvPr/>
            </p:nvSpPr>
            <p:spPr>
              <a:xfrm>
                <a:off x="320972" y="4094998"/>
                <a:ext cx="536612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8D72ED4-7AC6-8D25-9972-9DCFBB8EEBB8}"/>
              </a:ext>
            </a:extLst>
          </p:cNvPr>
          <p:cNvSpPr txBox="1"/>
          <p:nvPr/>
        </p:nvSpPr>
        <p:spPr>
          <a:xfrm rot="16200000">
            <a:off x="-2443887" y="2830902"/>
            <a:ext cx="590862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ZOCT - </a:t>
            </a:r>
            <a:r>
              <a:rPr lang="fr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FNB BMO d’actions américaines avec tranche protégée – </a:t>
            </a:r>
            <a:r>
              <a:rPr lang="fr-CA" sz="1600" b="1" dirty="0">
                <a:solidFill>
                  <a:schemeClr val="bg1">
                    <a:lumMod val="50000"/>
                  </a:schemeClr>
                </a:solidFill>
                <a:latin typeface="Dax Offc Pro"/>
              </a:rPr>
              <a:t>octobre couvert en dollars canadiens</a:t>
            </a:r>
            <a:r>
              <a:rPr lang="en-CA" sz="1600" b="1" dirty="0">
                <a:solidFill>
                  <a:schemeClr val="bg1">
                    <a:lumMod val="50000"/>
                  </a:schemeClr>
                </a:solidFill>
                <a:latin typeface="Dax Offc Pro"/>
              </a:rPr>
              <a:t> Profits / </a:t>
            </a:r>
            <a:r>
              <a:rPr lang="en-CA" sz="1600" b="1" dirty="0" err="1">
                <a:solidFill>
                  <a:schemeClr val="bg1">
                    <a:lumMod val="50000"/>
                  </a:schemeClr>
                </a:solidFill>
                <a:latin typeface="Dax Offc Pro"/>
              </a:rPr>
              <a:t>pertes</a:t>
            </a:r>
            <a:endParaRPr lang="en-CA" sz="1600" dirty="0" err="1">
              <a:solidFill>
                <a:schemeClr val="bg1">
                  <a:lumMod val="50000"/>
                </a:schemeClr>
              </a:solidFill>
              <a:latin typeface="Dax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7814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L’actif</a:t>
            </a:r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 de </a:t>
            </a:r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référence</a:t>
            </a:r>
            <a:endParaRPr lang="en-CA" b="1" dirty="0">
              <a:solidFill>
                <a:schemeClr val="accent6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À </a:t>
            </a:r>
            <a:r>
              <a:rPr lang="en-CA" dirty="0" err="1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l’expiration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Dax Offc Pro" panose="020B0504030101020102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4" cy="3473843"/>
            <a:chOff x="8739134" y="2667000"/>
            <a:chExt cx="398114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003521" y="4716797"/>
              <a:ext cx="18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Cap à la </a:t>
              </a:r>
              <a:r>
                <a:rPr lang="en-CA" dirty="0" err="1">
                  <a:solidFill>
                    <a:srgbClr val="FF0000"/>
                  </a:solidFill>
                  <a:latin typeface="Dax Offc Pro" panose="020B0504030101020102" pitchFamily="34" charset="0"/>
                </a:rPr>
                <a:t>hausse</a:t>
              </a:r>
              <a:endParaRPr lang="en-CA" dirty="0">
                <a:solidFill>
                  <a:srgbClr val="FF0000"/>
                </a:solidFill>
                <a:latin typeface="Dax Offc Pro" panose="020B0504030101020102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40"/>
            <a:ext cx="2490282" cy="2285693"/>
            <a:chOff x="3540238" y="3717065"/>
            <a:chExt cx="2734785" cy="2166564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749501" y="5515554"/>
              <a:ext cx="2278877" cy="35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Zone de protection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330661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Jour 180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D49C581-50F8-35B2-6FE5-7EA6460D9E85}"/>
              </a:ext>
            </a:extLst>
          </p:cNvPr>
          <p:cNvSpPr/>
          <p:nvPr/>
        </p:nvSpPr>
        <p:spPr>
          <a:xfrm>
            <a:off x="1350973" y="2255520"/>
            <a:ext cx="9941419" cy="2617357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1695D4-11FE-F717-96A6-1EF256A2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354" y="230435"/>
            <a:ext cx="10858396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2400" kern="1200" dirty="0">
                <a:latin typeface="Dax Offc Pro" panose="020B0504030101020102" pitchFamily="34" charset="0"/>
              </a:rPr>
              <a:t>FNB avec marge de protection</a:t>
            </a:r>
            <a:endParaRPr lang="en-US" sz="24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97271D-19EB-F23A-EDA7-DD04264F1A25}"/>
              </a:ext>
            </a:extLst>
          </p:cNvPr>
          <p:cNvGrpSpPr/>
          <p:nvPr/>
        </p:nvGrpSpPr>
        <p:grpSpPr>
          <a:xfrm>
            <a:off x="648128" y="1245263"/>
            <a:ext cx="10963824" cy="5286807"/>
            <a:chOff x="222687" y="1895808"/>
            <a:chExt cx="11793624" cy="512075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44BB26E-3452-6567-FAA0-14EBCA5134F0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8048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Gamme dans les </a:t>
              </a:r>
              <a:r>
                <a:rPr lang="en-CA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rendements</a:t>
              </a:r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 de prix de 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ZUE - FINB BMO S&amp;P 500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couvert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en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dollars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canadiens</a:t>
              </a:r>
              <a:endParaRPr lang="en-US" sz="1600" dirty="0" err="1">
                <a:solidFill>
                  <a:schemeClr val="bg2">
                    <a:lumMod val="50000"/>
                  </a:schemeClr>
                </a:solidFill>
                <a:latin typeface="Dax Offc Pro"/>
              </a:endParaRPr>
            </a:p>
            <a:p>
              <a:pPr algn="ctr"/>
              <a:endParaRPr lang="en-US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965329E-F436-E5CC-CA69-7BF097446434}"/>
                </a:ext>
              </a:extLst>
            </p:cNvPr>
            <p:cNvGrpSpPr/>
            <p:nvPr/>
          </p:nvGrpSpPr>
          <p:grpSpPr>
            <a:xfrm>
              <a:off x="222687" y="1895808"/>
              <a:ext cx="11793624" cy="4344424"/>
              <a:chOff x="222687" y="1895808"/>
              <a:chExt cx="11793624" cy="434442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FA8EAA1-7478-D167-0B2C-B640662A529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A6F6202-5AA3-1E26-517A-D87773A10167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8E6877F-8DCC-D14B-261C-1D68B7BD8186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B8AEEB6-D99B-47C1-C8A1-8E2EDB59FB74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3C5ECA-55A2-EFA1-CD16-C0D163B70777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20 %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680A763-8FAE-0771-1FA5-867F2C802F81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25 %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E3D5DEC-6BAA-60C2-0AE0-D168559E254C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30 %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B46D3A-9E38-53AE-79A5-118EFB91EBEB}"/>
                  </a:ext>
                </a:extLst>
              </p:cNvPr>
              <p:cNvSpPr txBox="1"/>
              <p:nvPr/>
            </p:nvSpPr>
            <p:spPr>
              <a:xfrm>
                <a:off x="552266" y="5942121"/>
                <a:ext cx="663514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-30 %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B7D923E-61BF-EE31-4A71-C97913931CB1}"/>
                  </a:ext>
                </a:extLst>
              </p:cNvPr>
              <p:cNvSpPr txBox="1"/>
              <p:nvPr/>
            </p:nvSpPr>
            <p:spPr>
              <a:xfrm>
                <a:off x="1428838" y="5942121"/>
                <a:ext cx="699898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-25 %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1F7417-3A02-AD99-3742-ACBFBE0323B3}"/>
                  </a:ext>
                </a:extLst>
              </p:cNvPr>
              <p:cNvSpPr txBox="1"/>
              <p:nvPr/>
            </p:nvSpPr>
            <p:spPr>
              <a:xfrm>
                <a:off x="2386121" y="5942121"/>
                <a:ext cx="81196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E25A19A-8A0E-3F94-4925-54E5CA3042D4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706916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4C829FA-8CC7-15A0-EF34-B3F386F42AFE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57637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C3D6AD-3AB1-1A25-89B6-418656EFEB87}"/>
                  </a:ext>
                </a:extLst>
              </p:cNvPr>
              <p:cNvSpPr txBox="1"/>
              <p:nvPr/>
            </p:nvSpPr>
            <p:spPr>
              <a:xfrm>
                <a:off x="5118650" y="5942122"/>
                <a:ext cx="59151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BB74F44-85DC-A310-002E-5279257CDFF8}"/>
                  </a:ext>
                </a:extLst>
              </p:cNvPr>
              <p:cNvSpPr txBox="1"/>
              <p:nvPr/>
            </p:nvSpPr>
            <p:spPr>
              <a:xfrm>
                <a:off x="379601" y="356256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78E65EC-5654-4D7D-1590-D8130E89C0C5}"/>
                  </a:ext>
                </a:extLst>
              </p:cNvPr>
              <p:cNvSpPr txBox="1"/>
              <p:nvPr/>
            </p:nvSpPr>
            <p:spPr>
              <a:xfrm>
                <a:off x="379601" y="301855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73B336E-325B-46AB-CA32-DEC3B96CC6E5}"/>
                  </a:ext>
                </a:extLst>
              </p:cNvPr>
              <p:cNvSpPr txBox="1"/>
              <p:nvPr/>
            </p:nvSpPr>
            <p:spPr>
              <a:xfrm>
                <a:off x="281314" y="2451393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CD2EABD-2618-1225-514C-ACFA469DDCAC}"/>
                  </a:ext>
                </a:extLst>
              </p:cNvPr>
              <p:cNvSpPr txBox="1"/>
              <p:nvPr/>
            </p:nvSpPr>
            <p:spPr>
              <a:xfrm>
                <a:off x="281314" y="1895808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232D136-D54E-68ED-CE9F-1F17FB664EAF}"/>
                  </a:ext>
                </a:extLst>
              </p:cNvPr>
              <p:cNvSpPr txBox="1"/>
              <p:nvPr/>
            </p:nvSpPr>
            <p:spPr>
              <a:xfrm>
                <a:off x="222687" y="5784901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C62A25D-67CF-8F5F-AB80-E0C41E48CE45}"/>
                  </a:ext>
                </a:extLst>
              </p:cNvPr>
              <p:cNvSpPr txBox="1"/>
              <p:nvPr/>
            </p:nvSpPr>
            <p:spPr>
              <a:xfrm>
                <a:off x="222687" y="5217742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B493666-EA5D-6555-99B5-BCC971A6D76F}"/>
                  </a:ext>
                </a:extLst>
              </p:cNvPr>
              <p:cNvSpPr txBox="1"/>
              <p:nvPr/>
            </p:nvSpPr>
            <p:spPr>
              <a:xfrm>
                <a:off x="222687" y="4662157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C7F2ED7-9B09-1552-CA1C-3B0409EB5216}"/>
                  </a:ext>
                </a:extLst>
              </p:cNvPr>
              <p:cNvSpPr txBox="1"/>
              <p:nvPr/>
            </p:nvSpPr>
            <p:spPr>
              <a:xfrm>
                <a:off x="320972" y="4094998"/>
                <a:ext cx="536612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D3A6B057-11BE-BC2C-226D-8E50CAA33AEC}"/>
              </a:ext>
            </a:extLst>
          </p:cNvPr>
          <p:cNvSpPr txBox="1"/>
          <p:nvPr/>
        </p:nvSpPr>
        <p:spPr>
          <a:xfrm rot="16200000">
            <a:off x="-2399713" y="2729879"/>
            <a:ext cx="582027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</a:t>
            </a:r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 ZOCT - </a:t>
            </a:r>
            <a:r>
              <a:rPr lang="fr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FNB BMO d’actions américaines avec tranche protégée – </a:t>
            </a:r>
            <a:r>
              <a:rPr lang="fr-CA" sz="1600" b="1">
                <a:solidFill>
                  <a:schemeClr val="bg1">
                    <a:lumMod val="50000"/>
                  </a:schemeClr>
                </a:solidFill>
                <a:latin typeface="Dax Offc Pro"/>
              </a:rPr>
              <a:t>octobre couvert en dollars canadiens</a:t>
            </a:r>
            <a:r>
              <a:rPr lang="en-CA" sz="1600" b="1">
                <a:solidFill>
                  <a:schemeClr val="bg1">
                    <a:lumMod val="50000"/>
                  </a:schemeClr>
                </a:solidFill>
                <a:latin typeface="Dax Offc Pro"/>
              </a:rPr>
              <a:t> Profits / </a:t>
            </a:r>
            <a:r>
              <a:rPr lang="en-CA" sz="1600" b="1" err="1">
                <a:solidFill>
                  <a:schemeClr val="bg1">
                    <a:lumMod val="50000"/>
                  </a:schemeClr>
                </a:solidFill>
                <a:latin typeface="Dax Offc Pro"/>
              </a:rPr>
              <a:t>pertes</a:t>
            </a:r>
            <a:endParaRPr lang="en-CA" sz="1600" err="1">
              <a:solidFill>
                <a:schemeClr val="bg1">
                  <a:lumMod val="50000"/>
                </a:schemeClr>
              </a:solidFill>
              <a:latin typeface="Dax Offc Pro"/>
            </a:endParaRPr>
          </a:p>
          <a:p>
            <a:pPr algn="ctr"/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13148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L’actif</a:t>
            </a:r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 de </a:t>
            </a:r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référence</a:t>
            </a:r>
            <a:endParaRPr lang="en-CA" b="1" dirty="0">
              <a:solidFill>
                <a:schemeClr val="accent6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À </a:t>
            </a:r>
            <a:r>
              <a:rPr lang="en-CA" dirty="0" err="1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l’expiration</a:t>
            </a:r>
            <a:endParaRPr lang="en-CA" dirty="0">
              <a:solidFill>
                <a:schemeClr val="accent2">
                  <a:lumMod val="75000"/>
                </a:schemeClr>
              </a:solidFill>
              <a:latin typeface="Dax Offc Pro" panose="020B0504030101020102" pitchFamily="34" charset="0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40"/>
            <a:ext cx="2490282" cy="2285693"/>
            <a:chOff x="3540238" y="3717065"/>
            <a:chExt cx="2734785" cy="2166564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691005" y="5515554"/>
              <a:ext cx="2395868" cy="35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Zone de protection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117159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Jour 270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FB4F532-A126-BB84-22C4-A71A2C64CAA5}"/>
              </a:ext>
            </a:extLst>
          </p:cNvPr>
          <p:cNvSpPr/>
          <p:nvPr/>
        </p:nvSpPr>
        <p:spPr>
          <a:xfrm>
            <a:off x="1338496" y="2059706"/>
            <a:ext cx="9953899" cy="2745758"/>
          </a:xfrm>
          <a:custGeom>
            <a:avLst/>
            <a:gdLst>
              <a:gd name="connsiteX0" fmla="*/ 0 w 10271760"/>
              <a:gd name="connsiteY0" fmla="*/ 2857734 h 2857734"/>
              <a:gd name="connsiteX1" fmla="*/ 2377440 w 10271760"/>
              <a:gd name="connsiteY1" fmla="*/ 1486134 h 2857734"/>
              <a:gd name="connsiteX2" fmla="*/ 4805680 w 10271760"/>
              <a:gd name="connsiteY2" fmla="*/ 907014 h 2857734"/>
              <a:gd name="connsiteX3" fmla="*/ 6563360 w 10271760"/>
              <a:gd name="connsiteY3" fmla="*/ 358374 h 2857734"/>
              <a:gd name="connsiteX4" fmla="*/ 9022080 w 10271760"/>
              <a:gd name="connsiteY4" fmla="*/ 43414 h 2857734"/>
              <a:gd name="connsiteX5" fmla="*/ 10271760 w 10271760"/>
              <a:gd name="connsiteY5" fmla="*/ 2774 h 285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71760" h="2857734">
                <a:moveTo>
                  <a:pt x="0" y="2857734"/>
                </a:moveTo>
                <a:cubicBezTo>
                  <a:pt x="788246" y="2334494"/>
                  <a:pt x="1576493" y="1811254"/>
                  <a:pt x="2377440" y="1486134"/>
                </a:cubicBezTo>
                <a:cubicBezTo>
                  <a:pt x="3178387" y="1161014"/>
                  <a:pt x="4108027" y="1094974"/>
                  <a:pt x="4805680" y="907014"/>
                </a:cubicBezTo>
                <a:cubicBezTo>
                  <a:pt x="5503333" y="719054"/>
                  <a:pt x="5860627" y="502307"/>
                  <a:pt x="6563360" y="358374"/>
                </a:cubicBezTo>
                <a:cubicBezTo>
                  <a:pt x="7266093" y="214441"/>
                  <a:pt x="8404013" y="102681"/>
                  <a:pt x="9022080" y="43414"/>
                </a:cubicBezTo>
                <a:cubicBezTo>
                  <a:pt x="9640147" y="-15853"/>
                  <a:pt x="10271760" y="2774"/>
                  <a:pt x="10271760" y="277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15952F8-9780-FAF7-5A60-92D143A21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354" y="230435"/>
            <a:ext cx="10858396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2400" kern="1200" dirty="0">
                <a:latin typeface="Dax Offc Pro" panose="020B0504030101020102" pitchFamily="34" charset="0"/>
              </a:rPr>
              <a:t>FNB avec marge de protection</a:t>
            </a:r>
            <a:endParaRPr lang="en-US" sz="24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A7EC870-A983-929D-9B60-05DCF164C14C}"/>
              </a:ext>
            </a:extLst>
          </p:cNvPr>
          <p:cNvGrpSpPr/>
          <p:nvPr/>
        </p:nvGrpSpPr>
        <p:grpSpPr>
          <a:xfrm>
            <a:off x="648128" y="1245263"/>
            <a:ext cx="10963824" cy="5286807"/>
            <a:chOff x="222687" y="1895808"/>
            <a:chExt cx="11793624" cy="512075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254983B-8A9F-9F0F-DBC6-B2C5C239C6F1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8048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Gamme dans les </a:t>
              </a:r>
              <a:r>
                <a:rPr lang="en-CA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rendements</a:t>
              </a:r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 de prix de 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ZUE - FINB BMO S&amp;P 500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couvert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en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dollars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canadiens</a:t>
              </a:r>
              <a:endParaRPr lang="en-US" sz="1600" dirty="0" err="1">
                <a:solidFill>
                  <a:schemeClr val="bg2">
                    <a:lumMod val="50000"/>
                  </a:schemeClr>
                </a:solidFill>
                <a:latin typeface="Dax Offc Pro"/>
              </a:endParaRPr>
            </a:p>
            <a:p>
              <a:pPr algn="ctr"/>
              <a:endParaRPr lang="en-US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DAE06AE-4004-A4B5-5732-A4D835270159}"/>
                </a:ext>
              </a:extLst>
            </p:cNvPr>
            <p:cNvGrpSpPr/>
            <p:nvPr/>
          </p:nvGrpSpPr>
          <p:grpSpPr>
            <a:xfrm>
              <a:off x="222687" y="1895808"/>
              <a:ext cx="11793624" cy="4344424"/>
              <a:chOff x="222687" y="1895808"/>
              <a:chExt cx="11793624" cy="434442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87A4EF3-134A-A75C-7AA9-FE3717E0A99B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0F9CFF0-4B47-1A08-5051-22478AD85FAC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A6426A-3869-FCC0-46D9-C07962E5FE91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398162E-A1E7-44D4-E85A-C18D850501EA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DE8287F-B5DD-C456-0D75-33FCC6FE05FD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20 %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4D9940-09D7-7A58-870C-A6C07F0BD696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25 %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3958A2E-FA18-4CA8-855D-04D6455CE589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30 %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E615C5-CA7F-9CBB-1BAC-174720893AC2}"/>
                  </a:ext>
                </a:extLst>
              </p:cNvPr>
              <p:cNvSpPr txBox="1"/>
              <p:nvPr/>
            </p:nvSpPr>
            <p:spPr>
              <a:xfrm>
                <a:off x="552266" y="5942121"/>
                <a:ext cx="663514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-30 %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3145813-E369-4CCB-F810-1741CEEC56CA}"/>
                  </a:ext>
                </a:extLst>
              </p:cNvPr>
              <p:cNvSpPr txBox="1"/>
              <p:nvPr/>
            </p:nvSpPr>
            <p:spPr>
              <a:xfrm>
                <a:off x="1428838" y="5942121"/>
                <a:ext cx="699898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-25 %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28C3623-DB2C-DC7C-C55C-4DB18CC48F5C}"/>
                  </a:ext>
                </a:extLst>
              </p:cNvPr>
              <p:cNvSpPr txBox="1"/>
              <p:nvPr/>
            </p:nvSpPr>
            <p:spPr>
              <a:xfrm>
                <a:off x="2386121" y="5942121"/>
                <a:ext cx="81196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91F7D38-B8E7-042B-C6AE-4197F3A4F1D1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706916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78C77DF-9BD2-8CC5-F113-7551B3E105A0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57637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9B0E39C-3E9F-0480-3148-CF386F960B0C}"/>
                  </a:ext>
                </a:extLst>
              </p:cNvPr>
              <p:cNvSpPr txBox="1"/>
              <p:nvPr/>
            </p:nvSpPr>
            <p:spPr>
              <a:xfrm>
                <a:off x="5118650" y="5942122"/>
                <a:ext cx="59151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92E748E-78B1-C6ED-1E4B-DCB1A50ACA1B}"/>
                  </a:ext>
                </a:extLst>
              </p:cNvPr>
              <p:cNvSpPr txBox="1"/>
              <p:nvPr/>
            </p:nvSpPr>
            <p:spPr>
              <a:xfrm>
                <a:off x="379601" y="356256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60FC590-BDC6-8888-FD02-BF8252C36D81}"/>
                  </a:ext>
                </a:extLst>
              </p:cNvPr>
              <p:cNvSpPr txBox="1"/>
              <p:nvPr/>
            </p:nvSpPr>
            <p:spPr>
              <a:xfrm>
                <a:off x="379601" y="301855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D32052B-DE3E-2916-9840-4C071BC84746}"/>
                  </a:ext>
                </a:extLst>
              </p:cNvPr>
              <p:cNvSpPr txBox="1"/>
              <p:nvPr/>
            </p:nvSpPr>
            <p:spPr>
              <a:xfrm>
                <a:off x="281314" y="2451393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E05AFE9-2E99-07B1-2A22-34C1361CD00A}"/>
                  </a:ext>
                </a:extLst>
              </p:cNvPr>
              <p:cNvSpPr txBox="1"/>
              <p:nvPr/>
            </p:nvSpPr>
            <p:spPr>
              <a:xfrm>
                <a:off x="281314" y="1895808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4D0359B-2E16-1DED-65E1-91D83BBA85F7}"/>
                  </a:ext>
                </a:extLst>
              </p:cNvPr>
              <p:cNvSpPr txBox="1"/>
              <p:nvPr/>
            </p:nvSpPr>
            <p:spPr>
              <a:xfrm>
                <a:off x="222687" y="5784901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EB8398C-C11D-9418-8660-DB1A012B1029}"/>
                  </a:ext>
                </a:extLst>
              </p:cNvPr>
              <p:cNvSpPr txBox="1"/>
              <p:nvPr/>
            </p:nvSpPr>
            <p:spPr>
              <a:xfrm>
                <a:off x="222687" y="5217742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B08A905-1B71-5176-597F-009BA491F78B}"/>
                  </a:ext>
                </a:extLst>
              </p:cNvPr>
              <p:cNvSpPr txBox="1"/>
              <p:nvPr/>
            </p:nvSpPr>
            <p:spPr>
              <a:xfrm>
                <a:off x="222687" y="4662157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29296E6-B26C-47B4-24D9-6A2906FB6726}"/>
                  </a:ext>
                </a:extLst>
              </p:cNvPr>
              <p:cNvSpPr txBox="1"/>
              <p:nvPr/>
            </p:nvSpPr>
            <p:spPr>
              <a:xfrm>
                <a:off x="320972" y="4094998"/>
                <a:ext cx="536612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3AF5C29F-545F-D1FC-7A23-7DBFBC3090CC}"/>
              </a:ext>
            </a:extLst>
          </p:cNvPr>
          <p:cNvSpPr txBox="1"/>
          <p:nvPr/>
        </p:nvSpPr>
        <p:spPr>
          <a:xfrm rot="16200000">
            <a:off x="-2167800" y="2695115"/>
            <a:ext cx="588653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ZOCT - </a:t>
            </a:r>
            <a:r>
              <a:rPr lang="fr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FNB BMO d’actions américaines avec tranche protégée – </a:t>
            </a:r>
            <a:r>
              <a:rPr lang="fr-CA" sz="1600" b="1" dirty="0">
                <a:solidFill>
                  <a:schemeClr val="bg1">
                    <a:lumMod val="50000"/>
                  </a:schemeClr>
                </a:solidFill>
                <a:latin typeface="Dax Offc Pro"/>
              </a:rPr>
              <a:t>octobre couvert en dollars canadiens</a:t>
            </a:r>
            <a:r>
              <a:rPr lang="en-CA" sz="1600" b="1" dirty="0">
                <a:solidFill>
                  <a:schemeClr val="bg1">
                    <a:lumMod val="50000"/>
                  </a:schemeClr>
                </a:solidFill>
                <a:latin typeface="Dax Offc Pro"/>
              </a:rPr>
              <a:t> Profits / </a:t>
            </a:r>
            <a:r>
              <a:rPr lang="en-CA" sz="1600" b="1" dirty="0" err="1">
                <a:solidFill>
                  <a:schemeClr val="bg1">
                    <a:lumMod val="50000"/>
                  </a:schemeClr>
                </a:solidFill>
                <a:latin typeface="Dax Offc Pro"/>
              </a:rPr>
              <a:t>pertes</a:t>
            </a:r>
            <a:endParaRPr lang="en-CA" sz="1600" dirty="0" err="1">
              <a:solidFill>
                <a:schemeClr val="bg1">
                  <a:lumMod val="50000"/>
                </a:schemeClr>
              </a:solidFill>
              <a:latin typeface="Dax Offc Pro"/>
            </a:endParaRPr>
          </a:p>
          <a:p>
            <a:pPr algn="ctr"/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C5FD676-F2EC-218A-D96B-ADCE92035C4E}"/>
              </a:ext>
            </a:extLst>
          </p:cNvPr>
          <p:cNvGrpSpPr/>
          <p:nvPr/>
        </p:nvGrpSpPr>
        <p:grpSpPr>
          <a:xfrm>
            <a:off x="7967984" y="1933787"/>
            <a:ext cx="398114" cy="3473843"/>
            <a:chOff x="8739134" y="2667000"/>
            <a:chExt cx="398114" cy="349749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6B0E0B9-CEE1-7351-8B00-D9A23291AC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C183474-556B-F8C3-586F-F287C1E4A6E9}"/>
                </a:ext>
              </a:extLst>
            </p:cNvPr>
            <p:cNvSpPr txBox="1"/>
            <p:nvPr/>
          </p:nvSpPr>
          <p:spPr>
            <a:xfrm rot="5400000">
              <a:off x="8003521" y="4716797"/>
              <a:ext cx="18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Cap à la </a:t>
              </a:r>
              <a:r>
                <a:rPr lang="en-CA" dirty="0" err="1">
                  <a:solidFill>
                    <a:srgbClr val="FF0000"/>
                  </a:solidFill>
                  <a:latin typeface="Dax Offc Pro" panose="020B0504030101020102" pitchFamily="34" charset="0"/>
                </a:rPr>
                <a:t>hausse</a:t>
              </a:r>
              <a:endParaRPr lang="en-CA" dirty="0">
                <a:solidFill>
                  <a:srgbClr val="FF0000"/>
                </a:solidFill>
                <a:latin typeface="Dax Offc Pro" panose="020B0504030101020102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920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L’actif</a:t>
            </a:r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 de </a:t>
            </a:r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référence</a:t>
            </a:r>
            <a:endParaRPr lang="en-CA" b="1" dirty="0">
              <a:solidFill>
                <a:schemeClr val="accent6"/>
              </a:solidFill>
              <a:latin typeface="Dax Offc Pro" panose="020B0504030101020102" pitchFamily="34" charset="0"/>
            </a:endParaRP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229088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0C0"/>
                </a:solidFill>
                <a:latin typeface="Dax Offc Pro" panose="020B0504030101020102" pitchFamily="34" charset="0"/>
              </a:rPr>
              <a:t>À </a:t>
            </a:r>
            <a:r>
              <a:rPr lang="en-CA" b="1" dirty="0" err="1">
                <a:solidFill>
                  <a:srgbClr val="0070C0"/>
                </a:solidFill>
                <a:latin typeface="Dax Offc Pro" panose="020B0504030101020102" pitchFamily="34" charset="0"/>
              </a:rPr>
              <a:t>l’expiration</a:t>
            </a:r>
            <a:endParaRPr lang="en-CA" b="1" dirty="0">
              <a:solidFill>
                <a:srgbClr val="0070C0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40"/>
            <a:ext cx="2490282" cy="2285693"/>
            <a:chOff x="3540238" y="3717065"/>
            <a:chExt cx="2734785" cy="2166564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622760" y="5515554"/>
              <a:ext cx="2532359" cy="35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Zone de protection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9676DD0-6177-B048-E2E2-89475E2EA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354" y="230435"/>
            <a:ext cx="10858396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2400" kern="1200" dirty="0">
                <a:latin typeface="Dax Offc Pro" panose="020B0504030101020102" pitchFamily="34" charset="0"/>
              </a:rPr>
              <a:t>FNB avec marge de protection</a:t>
            </a:r>
            <a:endParaRPr lang="en-US" sz="24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183C303-C12D-88F3-9D91-6A134E7E9702}"/>
              </a:ext>
            </a:extLst>
          </p:cNvPr>
          <p:cNvGrpSpPr/>
          <p:nvPr/>
        </p:nvGrpSpPr>
        <p:grpSpPr>
          <a:xfrm>
            <a:off x="648128" y="1245263"/>
            <a:ext cx="10963824" cy="5286807"/>
            <a:chOff x="222687" y="1895808"/>
            <a:chExt cx="11793624" cy="5120758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7CAE56-3F2F-7572-49C3-A8BDBD801D0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8048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Gamme dans les rendements de prix de 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ZUE - FINB BMO S&amp;P 500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couvert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en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dollars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canadiens</a:t>
              </a:r>
              <a:endParaRPr lang="en-US" sz="1600" dirty="0" err="1">
                <a:solidFill>
                  <a:schemeClr val="bg2">
                    <a:lumMod val="50000"/>
                  </a:schemeClr>
                </a:solidFill>
                <a:latin typeface="Dax Offc Pro"/>
              </a:endParaRPr>
            </a:p>
            <a:p>
              <a:pPr algn="ctr"/>
              <a:endParaRPr lang="en-US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CD6D877-ED69-4AD1-0C94-BF8399298EAB}"/>
                </a:ext>
              </a:extLst>
            </p:cNvPr>
            <p:cNvGrpSpPr/>
            <p:nvPr/>
          </p:nvGrpSpPr>
          <p:grpSpPr>
            <a:xfrm>
              <a:off x="222687" y="1895808"/>
              <a:ext cx="11793624" cy="4344424"/>
              <a:chOff x="222687" y="1895808"/>
              <a:chExt cx="11793624" cy="4344424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02B7D6C-2970-78CD-CC89-3705DE32C67C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8DC8361-5DD8-7994-9E03-6472237909EF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5656E19-1290-691B-FAD5-66F3E635A878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4B3631A-E8C8-2B41-F8DB-0C1EF4EFB961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E8B76B8-E5BD-CC26-CF67-EE67D03DE0B7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20 %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7FDC1E0-55AA-4060-7C69-2E80256F3374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25 %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8240EA0D-FBD9-C5A7-A6B4-DBEED648C088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30 %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BDA3A9C-429E-5E87-4512-6DFAF70D019E}"/>
                  </a:ext>
                </a:extLst>
              </p:cNvPr>
              <p:cNvSpPr txBox="1"/>
              <p:nvPr/>
            </p:nvSpPr>
            <p:spPr>
              <a:xfrm>
                <a:off x="552266" y="5942121"/>
                <a:ext cx="663514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-30 %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D9F61DD-E9DE-57AE-CBCD-BA3783ED2FA6}"/>
                  </a:ext>
                </a:extLst>
              </p:cNvPr>
              <p:cNvSpPr txBox="1"/>
              <p:nvPr/>
            </p:nvSpPr>
            <p:spPr>
              <a:xfrm>
                <a:off x="1428838" y="5942121"/>
                <a:ext cx="699898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-25 %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8FC6E781-EF28-D994-0204-FF166DAB9780}"/>
                  </a:ext>
                </a:extLst>
              </p:cNvPr>
              <p:cNvSpPr txBox="1"/>
              <p:nvPr/>
            </p:nvSpPr>
            <p:spPr>
              <a:xfrm>
                <a:off x="2386121" y="5942121"/>
                <a:ext cx="81196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56194917-312D-CE0F-9496-00DA4CE9A9DA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706916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E52EC28-F8B2-FAB1-14B3-6764D70AB524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57637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C8D84759-5BB8-B47F-6F9D-919C7BEA6358}"/>
                  </a:ext>
                </a:extLst>
              </p:cNvPr>
              <p:cNvSpPr txBox="1"/>
              <p:nvPr/>
            </p:nvSpPr>
            <p:spPr>
              <a:xfrm>
                <a:off x="5118650" y="5942122"/>
                <a:ext cx="59151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962792F-8D5E-B4DD-B97C-9F9901CD4C2D}"/>
                  </a:ext>
                </a:extLst>
              </p:cNvPr>
              <p:cNvSpPr txBox="1"/>
              <p:nvPr/>
            </p:nvSpPr>
            <p:spPr>
              <a:xfrm>
                <a:off x="379601" y="356256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714A9933-BD0D-1644-D9B2-9B7CEFEB592A}"/>
                  </a:ext>
                </a:extLst>
              </p:cNvPr>
              <p:cNvSpPr txBox="1"/>
              <p:nvPr/>
            </p:nvSpPr>
            <p:spPr>
              <a:xfrm>
                <a:off x="379601" y="301855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BA4EE378-85CA-AE3D-4671-7D7ABB5074AA}"/>
                  </a:ext>
                </a:extLst>
              </p:cNvPr>
              <p:cNvSpPr txBox="1"/>
              <p:nvPr/>
            </p:nvSpPr>
            <p:spPr>
              <a:xfrm>
                <a:off x="281314" y="2451393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0ACE8F52-DC34-55E4-653A-68D66146CB76}"/>
                  </a:ext>
                </a:extLst>
              </p:cNvPr>
              <p:cNvSpPr txBox="1"/>
              <p:nvPr/>
            </p:nvSpPr>
            <p:spPr>
              <a:xfrm>
                <a:off x="281314" y="1895808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23EDC32-9053-5523-89E9-6FC19B04F538}"/>
                  </a:ext>
                </a:extLst>
              </p:cNvPr>
              <p:cNvSpPr txBox="1"/>
              <p:nvPr/>
            </p:nvSpPr>
            <p:spPr>
              <a:xfrm>
                <a:off x="222687" y="5784901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0B370611-46E5-8EC7-0977-5AA0171ED371}"/>
                  </a:ext>
                </a:extLst>
              </p:cNvPr>
              <p:cNvSpPr txBox="1"/>
              <p:nvPr/>
            </p:nvSpPr>
            <p:spPr>
              <a:xfrm>
                <a:off x="222687" y="5217742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243F9AC-5495-8AA4-D08A-634B96AA4C25}"/>
                  </a:ext>
                </a:extLst>
              </p:cNvPr>
              <p:cNvSpPr txBox="1"/>
              <p:nvPr/>
            </p:nvSpPr>
            <p:spPr>
              <a:xfrm>
                <a:off x="222687" y="4662157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4273899C-5626-7544-9312-C246B912B0C6}"/>
                  </a:ext>
                </a:extLst>
              </p:cNvPr>
              <p:cNvSpPr txBox="1"/>
              <p:nvPr/>
            </p:nvSpPr>
            <p:spPr>
              <a:xfrm>
                <a:off x="320972" y="4094998"/>
                <a:ext cx="536612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</p:grp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54EDB13E-A0AC-BE35-5763-573E172441F4}"/>
              </a:ext>
            </a:extLst>
          </p:cNvPr>
          <p:cNvSpPr txBox="1"/>
          <p:nvPr/>
        </p:nvSpPr>
        <p:spPr>
          <a:xfrm rot="16200000">
            <a:off x="-2195409" y="3079380"/>
            <a:ext cx="5411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BMO US Equity Buffer Hedged to CAD ETF – October  ZOCT Profit/Loss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B650609-EACD-6DBA-4CA1-8E41DC206055}"/>
              </a:ext>
            </a:extLst>
          </p:cNvPr>
          <p:cNvGrpSpPr/>
          <p:nvPr/>
        </p:nvGrpSpPr>
        <p:grpSpPr>
          <a:xfrm>
            <a:off x="7967984" y="1933787"/>
            <a:ext cx="398114" cy="3473843"/>
            <a:chOff x="8739134" y="2667000"/>
            <a:chExt cx="398114" cy="3497494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A48C21D-9498-9390-E6FE-4455A8F43F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B470A82-AEEC-DB73-C6A6-B8AC4306265F}"/>
                </a:ext>
              </a:extLst>
            </p:cNvPr>
            <p:cNvSpPr txBox="1"/>
            <p:nvPr/>
          </p:nvSpPr>
          <p:spPr>
            <a:xfrm rot="5400000">
              <a:off x="8003521" y="4716797"/>
              <a:ext cx="18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Cap à la </a:t>
              </a:r>
              <a:r>
                <a:rPr lang="en-CA" dirty="0" err="1">
                  <a:solidFill>
                    <a:srgbClr val="FF0000"/>
                  </a:solidFill>
                  <a:latin typeface="Dax Offc Pro" panose="020B0504030101020102" pitchFamily="34" charset="0"/>
                </a:rPr>
                <a:t>hausse</a:t>
              </a:r>
              <a:endParaRPr lang="en-CA" dirty="0">
                <a:solidFill>
                  <a:srgbClr val="FF0000"/>
                </a:solidFill>
                <a:latin typeface="Dax Offc Pro" panose="020B0504030101020102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309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L’actif</a:t>
            </a:r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 de </a:t>
            </a:r>
            <a:r>
              <a:rPr lang="en-CA" b="1" dirty="0" err="1">
                <a:solidFill>
                  <a:schemeClr val="accent6"/>
                </a:solidFill>
                <a:latin typeface="Dax Offc Pro" panose="020B0504030101020102" pitchFamily="34" charset="0"/>
              </a:rPr>
              <a:t>référence</a:t>
            </a:r>
            <a:endParaRPr lang="en-CA" b="1" dirty="0">
              <a:solidFill>
                <a:schemeClr val="accent6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5C3898-09E7-2F86-EDE9-C68634DAAEE6}"/>
              </a:ext>
            </a:extLst>
          </p:cNvPr>
          <p:cNvGrpSpPr/>
          <p:nvPr/>
        </p:nvGrpSpPr>
        <p:grpSpPr>
          <a:xfrm>
            <a:off x="648128" y="1245263"/>
            <a:ext cx="10963824" cy="5286807"/>
            <a:chOff x="222687" y="1895808"/>
            <a:chExt cx="11793624" cy="5120758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80C6D7-257E-B957-C327-E2E0EB8A505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8048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Gamme dans les rendements de prix de 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ZUE - FINB BMO S&amp;P 500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couvert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en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dollars </a:t>
              </a:r>
              <a:r>
                <a:rPr lang="en-US" sz="1600" b="1" dirty="0" err="1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canadiens</a:t>
              </a:r>
              <a:endParaRPr lang="en-US" sz="1600" dirty="0" err="1">
                <a:solidFill>
                  <a:schemeClr val="bg2">
                    <a:lumMod val="50000"/>
                  </a:schemeClr>
                </a:solidFill>
                <a:latin typeface="Dax Offc Pro"/>
              </a:endParaRPr>
            </a:p>
            <a:p>
              <a:pPr algn="ctr"/>
              <a:endParaRPr lang="en-US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DD92A61-AA13-4A86-0AB6-FBA82541AFD9}"/>
                </a:ext>
              </a:extLst>
            </p:cNvPr>
            <p:cNvGrpSpPr/>
            <p:nvPr/>
          </p:nvGrpSpPr>
          <p:grpSpPr>
            <a:xfrm>
              <a:off x="222687" y="1895808"/>
              <a:ext cx="11793624" cy="4344424"/>
              <a:chOff x="222687" y="1895808"/>
              <a:chExt cx="11793624" cy="4344424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736A705-8354-8D7D-FC3B-BAA5AC0243E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796F10E-39D4-7337-D727-F28FA6A72872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77983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D6E73BC-628D-B3E3-E57E-39D98628279B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64EF87C-4DAA-62CC-CA97-66F3E7E42997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BD50A7F-4F92-844C-46C5-AC737D8ED241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20 %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4A3876-E0DE-5439-2A1E-F156072BC7C9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25 %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70C7A4C-5BE7-2BC1-59D7-C0324A133BED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30 %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D365DE8-ED2B-B7D6-EF0E-F38A45CD7C3C}"/>
                  </a:ext>
                </a:extLst>
              </p:cNvPr>
              <p:cNvSpPr txBox="1"/>
              <p:nvPr/>
            </p:nvSpPr>
            <p:spPr>
              <a:xfrm>
                <a:off x="552266" y="5942121"/>
                <a:ext cx="663514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-30 %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CEC2386-DCAA-C581-CAA0-A4B551B837B0}"/>
                  </a:ext>
                </a:extLst>
              </p:cNvPr>
              <p:cNvSpPr txBox="1"/>
              <p:nvPr/>
            </p:nvSpPr>
            <p:spPr>
              <a:xfrm>
                <a:off x="1428838" y="5942121"/>
                <a:ext cx="699898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-25 %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BE6A1E7-F574-5B2A-A52C-333FBA3097CF}"/>
                  </a:ext>
                </a:extLst>
              </p:cNvPr>
              <p:cNvSpPr txBox="1"/>
              <p:nvPr/>
            </p:nvSpPr>
            <p:spPr>
              <a:xfrm>
                <a:off x="2386121" y="5942121"/>
                <a:ext cx="81196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B6373DF-2741-DC13-DEF5-DE9D336DF720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706916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D52F290-27CA-E388-DC4B-2E53DC4365F9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57637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AC426AD-103D-DB33-EABA-BDF31826F641}"/>
                  </a:ext>
                </a:extLst>
              </p:cNvPr>
              <p:cNvSpPr txBox="1"/>
              <p:nvPr/>
            </p:nvSpPr>
            <p:spPr>
              <a:xfrm>
                <a:off x="5118650" y="5942122"/>
                <a:ext cx="591519" cy="298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CA3B827-D7ED-2E67-5A8B-93FFE68C1DDE}"/>
                  </a:ext>
                </a:extLst>
              </p:cNvPr>
              <p:cNvSpPr txBox="1"/>
              <p:nvPr/>
            </p:nvSpPr>
            <p:spPr>
              <a:xfrm>
                <a:off x="379601" y="356256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0 %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DC27CC-157E-4425-590E-B456E1E5E522}"/>
                  </a:ext>
                </a:extLst>
              </p:cNvPr>
              <p:cNvSpPr txBox="1"/>
              <p:nvPr/>
            </p:nvSpPr>
            <p:spPr>
              <a:xfrm>
                <a:off x="379601" y="3018552"/>
                <a:ext cx="477984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5 %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D6B55-EFFC-543D-BB3C-17261C6C3EA5}"/>
                  </a:ext>
                </a:extLst>
              </p:cNvPr>
              <p:cNvSpPr txBox="1"/>
              <p:nvPr/>
            </p:nvSpPr>
            <p:spPr>
              <a:xfrm>
                <a:off x="281314" y="2451393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10 %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1E59F3-DB51-CD96-E07A-2AF99485A9BC}"/>
                  </a:ext>
                </a:extLst>
              </p:cNvPr>
              <p:cNvSpPr txBox="1"/>
              <p:nvPr/>
            </p:nvSpPr>
            <p:spPr>
              <a:xfrm>
                <a:off x="281314" y="1895808"/>
                <a:ext cx="576270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15 %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B787B60-5D4C-3684-CA81-D341A2CBF720}"/>
                  </a:ext>
                </a:extLst>
              </p:cNvPr>
              <p:cNvSpPr txBox="1"/>
              <p:nvPr/>
            </p:nvSpPr>
            <p:spPr>
              <a:xfrm>
                <a:off x="222687" y="5784901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-20 %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F98CCB9-F5DF-A071-3008-7711F19CAD71}"/>
                  </a:ext>
                </a:extLst>
              </p:cNvPr>
              <p:cNvSpPr txBox="1"/>
              <p:nvPr/>
            </p:nvSpPr>
            <p:spPr>
              <a:xfrm>
                <a:off x="222687" y="5217742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-15 %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059E858-C005-448E-3752-CD4FB7B26029}"/>
                  </a:ext>
                </a:extLst>
              </p:cNvPr>
              <p:cNvSpPr txBox="1"/>
              <p:nvPr/>
            </p:nvSpPr>
            <p:spPr>
              <a:xfrm>
                <a:off x="222687" y="4662157"/>
                <a:ext cx="634897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-10 %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6B48F08-9ADB-AFC7-7E5C-A02B9EEED4F1}"/>
                  </a:ext>
                </a:extLst>
              </p:cNvPr>
              <p:cNvSpPr txBox="1"/>
              <p:nvPr/>
            </p:nvSpPr>
            <p:spPr>
              <a:xfrm>
                <a:off x="320972" y="4094998"/>
                <a:ext cx="536612" cy="29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-5 %</a:t>
                </a:r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229088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0C0"/>
                </a:solidFill>
                <a:latin typeface="Dax Offc Pro" panose="020B0504030101020102" pitchFamily="34" charset="0"/>
              </a:rPr>
              <a:t>À </a:t>
            </a:r>
            <a:r>
              <a:rPr lang="en-CA" b="1" dirty="0" err="1">
                <a:solidFill>
                  <a:srgbClr val="0070C0"/>
                </a:solidFill>
                <a:latin typeface="Dax Offc Pro" panose="020B0504030101020102" pitchFamily="34" charset="0"/>
              </a:rPr>
              <a:t>l’expiration</a:t>
            </a:r>
            <a:endParaRPr lang="en-CA" b="1" dirty="0">
              <a:solidFill>
                <a:srgbClr val="0070C0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40"/>
            <a:ext cx="2490282" cy="2285693"/>
            <a:chOff x="3540238" y="3717065"/>
            <a:chExt cx="2734785" cy="2166564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613011" y="5515554"/>
              <a:ext cx="2551856" cy="350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Zone de protection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641D806-34D2-03F8-D624-C73E9D0DDEEA}"/>
              </a:ext>
            </a:extLst>
          </p:cNvPr>
          <p:cNvSpPr/>
          <p:nvPr/>
        </p:nvSpPr>
        <p:spPr>
          <a:xfrm>
            <a:off x="1338496" y="2059706"/>
            <a:ext cx="9953899" cy="2745758"/>
          </a:xfrm>
          <a:custGeom>
            <a:avLst/>
            <a:gdLst>
              <a:gd name="connsiteX0" fmla="*/ 0 w 10271760"/>
              <a:gd name="connsiteY0" fmla="*/ 2857734 h 2857734"/>
              <a:gd name="connsiteX1" fmla="*/ 2377440 w 10271760"/>
              <a:gd name="connsiteY1" fmla="*/ 1486134 h 2857734"/>
              <a:gd name="connsiteX2" fmla="*/ 4805680 w 10271760"/>
              <a:gd name="connsiteY2" fmla="*/ 907014 h 2857734"/>
              <a:gd name="connsiteX3" fmla="*/ 6563360 w 10271760"/>
              <a:gd name="connsiteY3" fmla="*/ 358374 h 2857734"/>
              <a:gd name="connsiteX4" fmla="*/ 9022080 w 10271760"/>
              <a:gd name="connsiteY4" fmla="*/ 43414 h 2857734"/>
              <a:gd name="connsiteX5" fmla="*/ 10271760 w 10271760"/>
              <a:gd name="connsiteY5" fmla="*/ 2774 h 285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71760" h="2857734">
                <a:moveTo>
                  <a:pt x="0" y="2857734"/>
                </a:moveTo>
                <a:cubicBezTo>
                  <a:pt x="788246" y="2334494"/>
                  <a:pt x="1576493" y="1811254"/>
                  <a:pt x="2377440" y="1486134"/>
                </a:cubicBezTo>
                <a:cubicBezTo>
                  <a:pt x="3178387" y="1161014"/>
                  <a:pt x="4108027" y="1094974"/>
                  <a:pt x="4805680" y="907014"/>
                </a:cubicBezTo>
                <a:cubicBezTo>
                  <a:pt x="5503333" y="719054"/>
                  <a:pt x="5860627" y="502307"/>
                  <a:pt x="6563360" y="358374"/>
                </a:cubicBezTo>
                <a:cubicBezTo>
                  <a:pt x="7266093" y="214441"/>
                  <a:pt x="8404013" y="102681"/>
                  <a:pt x="9022080" y="43414"/>
                </a:cubicBezTo>
                <a:cubicBezTo>
                  <a:pt x="9640147" y="-15853"/>
                  <a:pt x="10271760" y="2774"/>
                  <a:pt x="10271760" y="2774"/>
                </a:cubicBezTo>
              </a:path>
            </a:pathLst>
          </a:custGeom>
          <a:noFill/>
          <a:ln w="31750">
            <a:solidFill>
              <a:srgbClr val="0070C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F5341BF-823A-CD30-F21E-FEC0324D2C9A}"/>
              </a:ext>
            </a:extLst>
          </p:cNvPr>
          <p:cNvSpPr/>
          <p:nvPr/>
        </p:nvSpPr>
        <p:spPr>
          <a:xfrm>
            <a:off x="1350973" y="2255686"/>
            <a:ext cx="9941419" cy="2617191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  <a:gd name="connsiteX0" fmla="*/ 0 w 9906000"/>
              <a:gd name="connsiteY0" fmla="*/ 2439839 h 2439839"/>
              <a:gd name="connsiteX1" fmla="*/ 4490576 w 9906000"/>
              <a:gd name="connsiteY1" fmla="*/ 740365 h 2439839"/>
              <a:gd name="connsiteX2" fmla="*/ 9906000 w 9906000"/>
              <a:gd name="connsiteY2" fmla="*/ 1439 h 2439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839">
                <a:moveTo>
                  <a:pt x="0" y="2439839"/>
                </a:moveTo>
                <a:cubicBezTo>
                  <a:pt x="1399540" y="1774359"/>
                  <a:pt x="2060043" y="1222537"/>
                  <a:pt x="4490576" y="740365"/>
                </a:cubicBezTo>
                <a:cubicBezTo>
                  <a:pt x="6141576" y="333965"/>
                  <a:pt x="8771467" y="-25654"/>
                  <a:pt x="9906000" y="1439"/>
                </a:cubicBezTo>
              </a:path>
            </a:pathLst>
          </a:custGeom>
          <a:noFill/>
          <a:ln w="3175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5039088-B058-E89D-AE92-8C5732E757EF}"/>
              </a:ext>
            </a:extLst>
          </p:cNvPr>
          <p:cNvSpPr/>
          <p:nvPr/>
        </p:nvSpPr>
        <p:spPr>
          <a:xfrm>
            <a:off x="1338496" y="2418080"/>
            <a:ext cx="9953899" cy="2553240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76DA3AC-A971-970A-230F-16ACBCD2AAE5}"/>
              </a:ext>
            </a:extLst>
          </p:cNvPr>
          <p:cNvSpPr/>
          <p:nvPr/>
        </p:nvSpPr>
        <p:spPr>
          <a:xfrm>
            <a:off x="1361440" y="2599366"/>
            <a:ext cx="9906000" cy="2439994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CA4725-86CA-A67A-D33F-5B36A85AE7D4}"/>
              </a:ext>
            </a:extLst>
          </p:cNvPr>
          <p:cNvSpPr txBox="1"/>
          <p:nvPr/>
        </p:nvSpPr>
        <p:spPr>
          <a:xfrm rot="16200000">
            <a:off x="-2283758" y="2713313"/>
            <a:ext cx="58534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 ZOCT - </a:t>
            </a:r>
            <a:r>
              <a:rPr lang="fr-CA" sz="1600" b="1">
                <a:solidFill>
                  <a:schemeClr val="bg2">
                    <a:lumMod val="50000"/>
                  </a:schemeClr>
                </a:solidFill>
                <a:latin typeface="Dax Offc Pro"/>
              </a:rPr>
              <a:t>FNB BMO d’actions américaines avec tranche protégée – </a:t>
            </a:r>
            <a:r>
              <a:rPr lang="fr-CA" sz="1600" b="1">
                <a:solidFill>
                  <a:schemeClr val="bg1">
                    <a:lumMod val="50000"/>
                  </a:schemeClr>
                </a:solidFill>
                <a:latin typeface="Dax Offc Pro"/>
              </a:rPr>
              <a:t>octobre couvert en dollars canadiens</a:t>
            </a:r>
            <a:r>
              <a:rPr lang="en-CA" sz="1600" b="1">
                <a:solidFill>
                  <a:schemeClr val="bg1">
                    <a:lumMod val="50000"/>
                  </a:schemeClr>
                </a:solidFill>
                <a:latin typeface="Dax Offc Pro"/>
              </a:rPr>
              <a:t> Profits / </a:t>
            </a:r>
            <a:r>
              <a:rPr lang="en-CA" sz="1600" b="1" err="1">
                <a:solidFill>
                  <a:schemeClr val="bg1">
                    <a:lumMod val="50000"/>
                  </a:schemeClr>
                </a:solidFill>
                <a:latin typeface="Dax Offc Pro"/>
              </a:rPr>
              <a:t>pertes</a:t>
            </a:r>
            <a:endParaRPr lang="en-CA" sz="1600" err="1">
              <a:solidFill>
                <a:schemeClr val="bg1">
                  <a:lumMod val="50000"/>
                </a:schemeClr>
              </a:solidFill>
              <a:latin typeface="Dax Offc Pro"/>
            </a:endParaRPr>
          </a:p>
          <a:p>
            <a:pPr algn="ctr"/>
            <a:endParaRPr lang="en-CA" sz="1600" b="1" dirty="0">
              <a:solidFill>
                <a:schemeClr val="bg2">
                  <a:lumMod val="50000"/>
                </a:schemeClr>
              </a:solidFill>
              <a:latin typeface="Dax Offc Pro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A161F78-59FA-0499-F162-5A4C492A8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354" y="230435"/>
            <a:ext cx="10858396" cy="7137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z="2400" kern="1200" dirty="0">
                <a:latin typeface="Dax Offc Pro" panose="020B0504030101020102" pitchFamily="34" charset="0"/>
              </a:rPr>
              <a:t>FNB avec marge de protection</a:t>
            </a:r>
            <a:endParaRPr lang="en-US" sz="2400" kern="1200" dirty="0">
              <a:solidFill>
                <a:schemeClr val="accent1"/>
              </a:solidFill>
              <a:latin typeface="Dax Offc Pro" panose="020B0504030101020102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2F70E36-B4AD-6FEC-4083-F2E0B099D740}"/>
              </a:ext>
            </a:extLst>
          </p:cNvPr>
          <p:cNvGrpSpPr/>
          <p:nvPr/>
        </p:nvGrpSpPr>
        <p:grpSpPr>
          <a:xfrm>
            <a:off x="7967984" y="1933787"/>
            <a:ext cx="398114" cy="3473843"/>
            <a:chOff x="8739134" y="2667000"/>
            <a:chExt cx="398114" cy="3497494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1F4F126-F506-3324-33D9-8CBE97296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5D9971-15FA-6952-7F04-FD5A1836ABBD}"/>
                </a:ext>
              </a:extLst>
            </p:cNvPr>
            <p:cNvSpPr txBox="1"/>
            <p:nvPr/>
          </p:nvSpPr>
          <p:spPr>
            <a:xfrm rot="5400000">
              <a:off x="8003521" y="4716797"/>
              <a:ext cx="1898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Cap à la </a:t>
              </a:r>
              <a:r>
                <a:rPr lang="en-CA" dirty="0" err="1">
                  <a:solidFill>
                    <a:srgbClr val="FF0000"/>
                  </a:solidFill>
                  <a:latin typeface="Dax Offc Pro" panose="020B0504030101020102" pitchFamily="34" charset="0"/>
                </a:rPr>
                <a:t>hausse</a:t>
              </a:r>
              <a:endParaRPr lang="en-CA" dirty="0">
                <a:solidFill>
                  <a:srgbClr val="FF0000"/>
                </a:solidFill>
                <a:latin typeface="Dax Offc Pro" panose="020B0504030101020102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389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654</Words>
  <Application>Microsoft Office PowerPoint</Application>
  <PresentationFormat>Widescreen</PresentationFormat>
  <Paragraphs>173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Dax Offc Pro</vt:lpstr>
      <vt:lpstr>Office Theme</vt:lpstr>
      <vt:lpstr>FNB avec marge de protection*</vt:lpstr>
      <vt:lpstr>FNB avec marge de protection</vt:lpstr>
      <vt:lpstr>FNB avec marge de protection</vt:lpstr>
      <vt:lpstr>FNB avec marge de protection</vt:lpstr>
      <vt:lpstr>FNB avec marge de protection</vt:lpstr>
      <vt:lpstr>FNB avec marge de protection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Ho</dc:creator>
  <cp:lastModifiedBy>Kimia Pourirani</cp:lastModifiedBy>
  <cp:revision>66</cp:revision>
  <dcterms:created xsi:type="dcterms:W3CDTF">2023-09-22T01:52:09Z</dcterms:created>
  <dcterms:modified xsi:type="dcterms:W3CDTF">2023-10-03T16:33:48Z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f00cb3-7a5d-4674-b157-6d675423df49_Enabled">
    <vt:lpwstr>true</vt:lpwstr>
  </property>
  <property fmtid="{D5CDD505-2E9C-101B-9397-08002B2CF9AE}" pid="3" name="MSIP_Label_0cf00cb3-7a5d-4674-b157-6d675423df49_SetDate">
    <vt:lpwstr>2023-09-22T01:52:09Z</vt:lpwstr>
  </property>
  <property fmtid="{D5CDD505-2E9C-101B-9397-08002B2CF9AE}" pid="4" name="MSIP_Label_0cf00cb3-7a5d-4674-b157-6d675423df49_Method">
    <vt:lpwstr>Standard</vt:lpwstr>
  </property>
  <property fmtid="{D5CDD505-2E9C-101B-9397-08002B2CF9AE}" pid="5" name="MSIP_Label_0cf00cb3-7a5d-4674-b157-6d675423df49_Name">
    <vt:lpwstr>Internal</vt:lpwstr>
  </property>
  <property fmtid="{D5CDD505-2E9C-101B-9397-08002B2CF9AE}" pid="6" name="MSIP_Label_0cf00cb3-7a5d-4674-b157-6d675423df49_SiteId">
    <vt:lpwstr>ece76e02-a02b-4c4a-906d-98a34c5ce07a</vt:lpwstr>
  </property>
  <property fmtid="{D5CDD505-2E9C-101B-9397-08002B2CF9AE}" pid="7" name="MSIP_Label_0cf00cb3-7a5d-4674-b157-6d675423df49_ActionId">
    <vt:lpwstr>f86c0327-73d7-4730-8283-9404c9cd43db</vt:lpwstr>
  </property>
  <property fmtid="{D5CDD505-2E9C-101B-9397-08002B2CF9AE}" pid="8" name="MSIP_Label_0cf00cb3-7a5d-4674-b157-6d675423df49_ContentBits">
    <vt:lpwstr>0</vt:lpwstr>
  </property>
</Properties>
</file>