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47CB-F1BF-3751-77C6-751CCFF13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F9A77A-133D-8E62-A7BE-B7262A025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B74B3-417F-A799-E316-1A893E3B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71DE4-3962-0499-F2C7-A5F5362C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BDFAB-DB7E-1043-9ED1-4AA08C6D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71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8D52-F404-2DEE-15B6-D72D69E6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DCEA9-8BDB-7B0E-CAC7-EADE4ACA4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35D0-3956-B0F8-4E2A-1402EA9F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D7AC1-B587-9C02-7221-741FBB56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6BDE2-A86B-2489-10A8-1F9E95A0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89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B7A4D-1DD7-C8EA-7E96-5EB614E7C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5DDB0-8A86-C889-CC3F-C89F3C49D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D5579-0BE0-0D3B-7F2B-94709099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95958-23F2-1040-D7FD-45538D4C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FE5B-D088-A60C-EC4D-EE9D7B0B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44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AB52-2199-72CA-5A13-78DF123C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66212-6C27-8E34-A47C-7CC3B9EF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B6152-C440-5B26-BF6F-7C6D8710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2E310-B52E-C713-7BE5-4BD2BBAA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C1597-977C-2BCA-77FE-1A7E53CD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A02A-AD6F-9BFE-2A61-78649DF0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75328-606D-8952-9D39-54BA9F99E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A4E4-9AAE-54ED-131B-DD9909B8B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0CC79-4B44-E0E7-B6E3-588870EC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749A8-7C63-C14B-8336-63F23A7B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30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9DDF-9F74-70BC-1E3A-4D0A9059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B1E2D-6242-4BA3-B9B0-B592DB423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5361D-775A-9833-1A8E-6FAFA057F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5B4FB-F80E-0B28-9241-BCCADF0D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CE860-F25B-08D9-A0E8-63E80F69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F83EA-658E-FAD2-2C50-3CB14D9F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89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18CFF-8F43-0DE8-624E-424F0519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CA7C1-53CD-6D2E-1729-817839EF8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6FF1-B98A-08C3-8D2F-3760A317E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8E458-BDD3-C3AC-10C0-5FD04BF05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3153E-2F1E-49B2-CA39-1A4E9026E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1E8AD-C48D-E48D-1124-27FDC403B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563CA-45AB-8F07-080A-94B5130B2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B80986-4D29-E214-D860-119394D6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3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BDCA-4A75-97F9-B4AC-DF98C3EA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AEB75-D2A2-DC38-E74F-BEC92439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3AF8-51EA-C123-2FC8-DDDC1617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335BF-2110-0D76-E530-76B4A9B4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39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9D00D2-97A8-C18D-D108-7D57684C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2CABD-AC18-3001-2FEF-0BB5F2F5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7EE83-8934-D0FE-3BE1-3B9145D5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73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E051-ECE3-8C3F-510B-95CD61B2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95D9B-7F2C-7FD9-4C08-7E985B3C3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F37FB-5C54-E200-6A2E-A72372D7A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E55B2-17DC-3756-5B5C-5AD41191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30AF6-DE6C-50A6-9A78-92C18EBC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8F138-F408-CC34-0AD3-22B0B46A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44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68E5-E602-0975-4B0D-CCEA78766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9D5-174A-FA4C-1F6F-CFFC13676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6190F-A788-3D38-0A63-5B6CE098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F584F-0D4D-EAF2-C231-AF68313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A9B4E-7D7F-C42A-7414-14FFC117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E4F3D-F397-F1F9-90DB-6E8A47EB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06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899EDF-5FC0-6B63-FB43-55F940DD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4F67D-72FE-2F76-3D31-9B7C13496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7B435-6070-E2DD-B588-E8FA3EB83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6BD6C-9448-48D8-BA4A-84DDB1DD167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A8CC4-B2AE-6800-D2E9-BF49CE00E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893FE-9182-2A6E-2FFD-FB128F59D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0272-5B48-457F-8F95-9580308278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21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Reference Asset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361088" y="665933"/>
            <a:ext cx="11175915" cy="5411666"/>
            <a:chOff x="-86077" y="1334674"/>
            <a:chExt cx="12021767" cy="524169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Range in Price Returns of 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ZUE - BMO S&amp;P 500 Hedged to CAD Index ETF</a:t>
              </a:r>
              <a:endParaRPr lang="en-CA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AAAE2F-6E4F-BFBD-5347-A26EAB6AFC67}"/>
                </a:ext>
              </a:extLst>
            </p:cNvPr>
            <p:cNvSpPr txBox="1"/>
            <p:nvPr/>
          </p:nvSpPr>
          <p:spPr>
            <a:xfrm rot="16200000">
              <a:off x="-2392408" y="3641005"/>
              <a:ext cx="5241695" cy="62903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BMO US Equity Buffer Hedged to CAD ETF – October  ZOCT Profit/Loss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307434" y="1895808"/>
              <a:ext cx="11628256" cy="4385260"/>
              <a:chOff x="307434" y="1895808"/>
              <a:chExt cx="11628256" cy="438526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7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9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119066" y="5942121"/>
                <a:ext cx="811969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605207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00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453307" y="356256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453307" y="301855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361936" y="2451393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361936" y="1895808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307434" y="57849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307434" y="521774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307434" y="466215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98805" y="40949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6" cy="3473843"/>
            <a:chOff x="8739134" y="2667000"/>
            <a:chExt cx="398116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216596" y="4503724"/>
              <a:ext cx="14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Upside Cap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39"/>
            <a:ext cx="2490282" cy="2287019"/>
            <a:chOff x="3540238" y="3717065"/>
            <a:chExt cx="2734785" cy="216782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945964" y="5515554"/>
              <a:ext cx="18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Buffer Zone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119CA85-6B99-4D49-F86B-078786242808}"/>
              </a:ext>
            </a:extLst>
          </p:cNvPr>
          <p:cNvSpPr/>
          <p:nvPr/>
        </p:nvSpPr>
        <p:spPr>
          <a:xfrm>
            <a:off x="1361440" y="2483952"/>
            <a:ext cx="9906000" cy="2439994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607926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Day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9A0EC9-6EDC-6C8A-7122-0DEA5D165059}"/>
              </a:ext>
            </a:extLst>
          </p:cNvPr>
          <p:cNvSpPr txBox="1"/>
          <p:nvPr/>
        </p:nvSpPr>
        <p:spPr>
          <a:xfrm>
            <a:off x="653475" y="18094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>
                <a:latin typeface="Dax Offc Pro"/>
              </a:rPr>
              <a:t>Buffer ETF*</a:t>
            </a:r>
            <a:r>
              <a:rPr lang="en-US" dirty="0">
                <a:latin typeface="Dax Offc Pro"/>
              </a:rPr>
              <a:t> – </a:t>
            </a:r>
            <a:r>
              <a:rPr lang="en-US" dirty="0" err="1">
                <a:latin typeface="Dax Offc Pro"/>
              </a:rPr>
              <a:t>Intraperiod</a:t>
            </a:r>
            <a:r>
              <a:rPr lang="en-US" dirty="0">
                <a:latin typeface="Dax Offc Pro"/>
              </a:rPr>
              <a:t> Performance (Day 1)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CDF42B-643A-AF5C-8D18-13783E18C8F8}"/>
              </a:ext>
            </a:extLst>
          </p:cNvPr>
          <p:cNvSpPr txBox="1"/>
          <p:nvPr/>
        </p:nvSpPr>
        <p:spPr>
          <a:xfrm>
            <a:off x="653475" y="6292267"/>
            <a:ext cx="60977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* example for discussion purposes only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7462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" grpId="0"/>
      <p:bldP spid="116" grpId="0" animBg="1"/>
      <p:bldP spid="1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Reference Asset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726912" y="1245263"/>
            <a:ext cx="10810091" cy="4805342"/>
            <a:chOff x="307434" y="1895808"/>
            <a:chExt cx="11628256" cy="46544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Range in Price Returns of 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ZUE - BMO S&amp;P 500 Hedged to CAD Index ETF</a:t>
              </a:r>
              <a:endParaRPr lang="en-CA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307434" y="1895808"/>
              <a:ext cx="11628256" cy="4385260"/>
              <a:chOff x="307434" y="1895808"/>
              <a:chExt cx="11628256" cy="438526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7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9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119066" y="5942121"/>
                <a:ext cx="811969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605207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00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453307" y="356256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453307" y="301855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361936" y="2451393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361936" y="1895808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307434" y="57849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307434" y="521774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307434" y="466215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98805" y="40949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6" cy="3473843"/>
            <a:chOff x="8739134" y="2667000"/>
            <a:chExt cx="398116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216596" y="4503724"/>
              <a:ext cx="14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Upside Cap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39"/>
            <a:ext cx="2490282" cy="2287019"/>
            <a:chOff x="3540238" y="3717065"/>
            <a:chExt cx="2734785" cy="216782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945964" y="5515554"/>
              <a:ext cx="18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Buffer Zone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607926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Day 90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7607EBE-0DBD-2A59-2C22-2F69054F410D}"/>
              </a:ext>
            </a:extLst>
          </p:cNvPr>
          <p:cNvSpPr/>
          <p:nvPr/>
        </p:nvSpPr>
        <p:spPr>
          <a:xfrm>
            <a:off x="1338496" y="2418080"/>
            <a:ext cx="9953899" cy="2553240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8B6BF4-F1CB-8457-43CB-788C6A91884B}"/>
              </a:ext>
            </a:extLst>
          </p:cNvPr>
          <p:cNvSpPr txBox="1"/>
          <p:nvPr/>
        </p:nvSpPr>
        <p:spPr>
          <a:xfrm rot="16200000">
            <a:off x="-2094469" y="3069120"/>
            <a:ext cx="5411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BMO US Equity Buffer Hedged to CAD ETF – October  ZOCT Profit/Loss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AFB17-F240-8DF2-7BB8-DDEF5A944EA8}"/>
              </a:ext>
            </a:extLst>
          </p:cNvPr>
          <p:cNvSpPr txBox="1"/>
          <p:nvPr/>
        </p:nvSpPr>
        <p:spPr>
          <a:xfrm>
            <a:off x="653475" y="18094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>
                <a:latin typeface="Dax Offc Pro"/>
              </a:rPr>
              <a:t>Buffer ETF</a:t>
            </a:r>
            <a:r>
              <a:rPr lang="en-US" dirty="0">
                <a:latin typeface="Dax Offc Pro"/>
              </a:rPr>
              <a:t> – </a:t>
            </a:r>
            <a:r>
              <a:rPr lang="en-US" dirty="0" err="1">
                <a:latin typeface="Dax Offc Pro"/>
              </a:rPr>
              <a:t>Intraperiod</a:t>
            </a:r>
            <a:r>
              <a:rPr lang="en-US" dirty="0">
                <a:latin typeface="Dax Offc Pro"/>
              </a:rPr>
              <a:t> Performance (Day 90)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814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Reference Asset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726912" y="1245263"/>
            <a:ext cx="10810091" cy="4805342"/>
            <a:chOff x="307434" y="1895808"/>
            <a:chExt cx="11628256" cy="46544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Range in Price Returns of 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ZUE - BMO S&amp;P 500 Hedged to CAD Index ETF</a:t>
              </a:r>
              <a:endParaRPr lang="en-CA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307434" y="1895808"/>
              <a:ext cx="11628256" cy="4385260"/>
              <a:chOff x="307434" y="1895808"/>
              <a:chExt cx="11628256" cy="438526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7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9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119066" y="5942121"/>
                <a:ext cx="811969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605207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00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453307" y="356256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453307" y="301855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361936" y="2451393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361936" y="1895808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307434" y="57849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307434" y="521774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307434" y="466215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98805" y="40949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6" cy="3473843"/>
            <a:chOff x="8739134" y="2667000"/>
            <a:chExt cx="398116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216596" y="4503724"/>
              <a:ext cx="14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Upside Cap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39"/>
            <a:ext cx="2490282" cy="2287019"/>
            <a:chOff x="3540238" y="3717065"/>
            <a:chExt cx="2734785" cy="216782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945964" y="5515554"/>
              <a:ext cx="18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Buffer Zone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330661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Day 180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D49C581-50F8-35B2-6FE5-7EA6460D9E85}"/>
              </a:ext>
            </a:extLst>
          </p:cNvPr>
          <p:cNvSpPr/>
          <p:nvPr/>
        </p:nvSpPr>
        <p:spPr>
          <a:xfrm>
            <a:off x="1350973" y="2255520"/>
            <a:ext cx="9941419" cy="2617357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3C01BE-4ACC-E6D6-474A-7E62F45F5149}"/>
              </a:ext>
            </a:extLst>
          </p:cNvPr>
          <p:cNvSpPr txBox="1"/>
          <p:nvPr/>
        </p:nvSpPr>
        <p:spPr>
          <a:xfrm rot="16200000">
            <a:off x="-2052358" y="3079379"/>
            <a:ext cx="5411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BMO US Equity Buffer Hedged to CAD ETF – October  ZOCT Profit/Loss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313D35-6AEB-1729-CEC9-328EF014EFB8}"/>
              </a:ext>
            </a:extLst>
          </p:cNvPr>
          <p:cNvSpPr txBox="1"/>
          <p:nvPr/>
        </p:nvSpPr>
        <p:spPr>
          <a:xfrm>
            <a:off x="653475" y="18094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>
                <a:latin typeface="Dax Offc Pro"/>
              </a:rPr>
              <a:t>Buffer ETF</a:t>
            </a:r>
            <a:r>
              <a:rPr lang="en-US" dirty="0">
                <a:latin typeface="Dax Offc Pro"/>
              </a:rPr>
              <a:t> – </a:t>
            </a:r>
            <a:r>
              <a:rPr lang="en-US" dirty="0" err="1">
                <a:latin typeface="Dax Offc Pro"/>
              </a:rPr>
              <a:t>Intraperiod</a:t>
            </a:r>
            <a:r>
              <a:rPr lang="en-US" dirty="0">
                <a:latin typeface="Dax Offc Pro"/>
              </a:rPr>
              <a:t> Performance (Day 180)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14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Reference Asset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726912" y="1245263"/>
            <a:ext cx="10810091" cy="4805342"/>
            <a:chOff x="307434" y="1895808"/>
            <a:chExt cx="11628256" cy="46544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Range in Price Returns of 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ZUE - BMO S&amp;P 500 Hedged to CAD Index ETF</a:t>
              </a:r>
              <a:endParaRPr lang="en-CA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307434" y="1895808"/>
              <a:ext cx="11628256" cy="4385260"/>
              <a:chOff x="307434" y="1895808"/>
              <a:chExt cx="11628256" cy="438526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7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9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119066" y="5942121"/>
                <a:ext cx="811969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605207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00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453307" y="356256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453307" y="301855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361936" y="2451393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361936" y="1895808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307434" y="57849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307434" y="521774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307434" y="466215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98805" y="40949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6" cy="3473843"/>
            <a:chOff x="8739134" y="2667000"/>
            <a:chExt cx="398116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216596" y="4503724"/>
              <a:ext cx="14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Upside Cap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39"/>
            <a:ext cx="2490282" cy="2287019"/>
            <a:chOff x="3540238" y="3717065"/>
            <a:chExt cx="2734785" cy="216782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945964" y="5515554"/>
              <a:ext cx="18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Buffer Zone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117159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Day 270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FB4F532-A126-BB84-22C4-A71A2C64CAA5}"/>
              </a:ext>
            </a:extLst>
          </p:cNvPr>
          <p:cNvSpPr/>
          <p:nvPr/>
        </p:nvSpPr>
        <p:spPr>
          <a:xfrm>
            <a:off x="1338496" y="2059706"/>
            <a:ext cx="9953899" cy="2745758"/>
          </a:xfrm>
          <a:custGeom>
            <a:avLst/>
            <a:gdLst>
              <a:gd name="connsiteX0" fmla="*/ 0 w 10271760"/>
              <a:gd name="connsiteY0" fmla="*/ 2857734 h 2857734"/>
              <a:gd name="connsiteX1" fmla="*/ 2377440 w 10271760"/>
              <a:gd name="connsiteY1" fmla="*/ 1486134 h 2857734"/>
              <a:gd name="connsiteX2" fmla="*/ 4805680 w 10271760"/>
              <a:gd name="connsiteY2" fmla="*/ 907014 h 2857734"/>
              <a:gd name="connsiteX3" fmla="*/ 6563360 w 10271760"/>
              <a:gd name="connsiteY3" fmla="*/ 358374 h 2857734"/>
              <a:gd name="connsiteX4" fmla="*/ 9022080 w 10271760"/>
              <a:gd name="connsiteY4" fmla="*/ 43414 h 2857734"/>
              <a:gd name="connsiteX5" fmla="*/ 10271760 w 10271760"/>
              <a:gd name="connsiteY5" fmla="*/ 2774 h 285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1760" h="2857734">
                <a:moveTo>
                  <a:pt x="0" y="2857734"/>
                </a:moveTo>
                <a:cubicBezTo>
                  <a:pt x="788246" y="2334494"/>
                  <a:pt x="1576493" y="1811254"/>
                  <a:pt x="2377440" y="1486134"/>
                </a:cubicBezTo>
                <a:cubicBezTo>
                  <a:pt x="3178387" y="1161014"/>
                  <a:pt x="4108027" y="1094974"/>
                  <a:pt x="4805680" y="907014"/>
                </a:cubicBezTo>
                <a:cubicBezTo>
                  <a:pt x="5503333" y="719054"/>
                  <a:pt x="5860627" y="502307"/>
                  <a:pt x="6563360" y="358374"/>
                </a:cubicBezTo>
                <a:cubicBezTo>
                  <a:pt x="7266093" y="214441"/>
                  <a:pt x="8404013" y="102681"/>
                  <a:pt x="9022080" y="43414"/>
                </a:cubicBezTo>
                <a:cubicBezTo>
                  <a:pt x="9640147" y="-15853"/>
                  <a:pt x="10271760" y="2774"/>
                  <a:pt x="10271760" y="277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06B7F-8C7C-70F1-F66A-80C8E5B65770}"/>
              </a:ext>
            </a:extLst>
          </p:cNvPr>
          <p:cNvSpPr txBox="1"/>
          <p:nvPr/>
        </p:nvSpPr>
        <p:spPr>
          <a:xfrm rot="16200000">
            <a:off x="-2067888" y="2927353"/>
            <a:ext cx="5411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BMO US Equity Buffer Hedged to CAD ETF – October  ZOCT Profit/Loss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1EC473-A2B7-7074-3880-BA2717F67C40}"/>
              </a:ext>
            </a:extLst>
          </p:cNvPr>
          <p:cNvSpPr txBox="1"/>
          <p:nvPr/>
        </p:nvSpPr>
        <p:spPr>
          <a:xfrm>
            <a:off x="653475" y="18094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>
                <a:latin typeface="Dax Offc Pro"/>
              </a:rPr>
              <a:t>Buffer ETF</a:t>
            </a:r>
            <a:r>
              <a:rPr lang="en-US" dirty="0">
                <a:latin typeface="Dax Offc Pro"/>
              </a:rPr>
              <a:t> – </a:t>
            </a:r>
            <a:r>
              <a:rPr lang="en-US" dirty="0" err="1">
                <a:latin typeface="Dax Offc Pro"/>
              </a:rPr>
              <a:t>Intraperiod</a:t>
            </a:r>
            <a:r>
              <a:rPr lang="en-US" dirty="0">
                <a:latin typeface="Dax Offc Pro"/>
              </a:rPr>
              <a:t> Performance (Day 270)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920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Reference Asset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726912" y="1245263"/>
            <a:ext cx="10810091" cy="4805342"/>
            <a:chOff x="307434" y="1895808"/>
            <a:chExt cx="11628256" cy="46544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Range in Price Returns of 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ZUE - BMO S&amp;P 500 Hedged to CAD Index ETF</a:t>
              </a:r>
              <a:endParaRPr lang="en-CA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307434" y="1895808"/>
              <a:ext cx="11628256" cy="4385260"/>
              <a:chOff x="307434" y="1895808"/>
              <a:chExt cx="11628256" cy="438526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7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9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119066" y="5942121"/>
                <a:ext cx="811969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605207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00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453307" y="356256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453307" y="301855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361936" y="2451393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361936" y="1895808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307434" y="57849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307434" y="521774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307434" y="466215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98805" y="40949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229088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6" cy="3473843"/>
            <a:chOff x="8739134" y="2667000"/>
            <a:chExt cx="398116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216596" y="4503724"/>
              <a:ext cx="14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Upside Cap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39"/>
            <a:ext cx="2490282" cy="2287019"/>
            <a:chOff x="3540238" y="3717065"/>
            <a:chExt cx="2734785" cy="216782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945964" y="5515554"/>
              <a:ext cx="18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Buffer Zone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5208BE9-3533-316D-6DDA-99B483D4441E}"/>
              </a:ext>
            </a:extLst>
          </p:cNvPr>
          <p:cNvSpPr txBox="1"/>
          <p:nvPr/>
        </p:nvSpPr>
        <p:spPr>
          <a:xfrm rot="16200000">
            <a:off x="-2052358" y="3079379"/>
            <a:ext cx="5411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BMO US Equity Buffer Hedged to CAD ETF – October  ZOCT Profit/Loss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15FB5E-F557-33A1-3F00-52588ECEB956}"/>
              </a:ext>
            </a:extLst>
          </p:cNvPr>
          <p:cNvSpPr txBox="1"/>
          <p:nvPr/>
        </p:nvSpPr>
        <p:spPr>
          <a:xfrm>
            <a:off x="653475" y="18094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>
                <a:latin typeface="Dax Offc Pro"/>
              </a:rPr>
              <a:t>Buffer ETF</a:t>
            </a:r>
            <a:r>
              <a:rPr lang="en-US" dirty="0">
                <a:latin typeface="Dax Offc Pro"/>
              </a:rPr>
              <a:t> – </a:t>
            </a:r>
            <a:r>
              <a:rPr lang="en-US" dirty="0" err="1">
                <a:latin typeface="Dax Offc Pro"/>
              </a:rPr>
              <a:t>Intraperiod</a:t>
            </a:r>
            <a:r>
              <a:rPr lang="en-US" dirty="0">
                <a:latin typeface="Dax Offc Pro"/>
              </a:rPr>
              <a:t> Performance (Expiry)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309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Reference Asset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726912" y="1245263"/>
            <a:ext cx="10810091" cy="4805342"/>
            <a:chOff x="307434" y="1895808"/>
            <a:chExt cx="11628256" cy="46544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Range in Price Returns of 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 panose="020B0504030101020102" pitchFamily="34" charset="0"/>
                </a:rPr>
                <a:t>ZUE - BMO S&amp;P 500 Hedged to CAD Index ETF</a:t>
              </a:r>
              <a:endParaRPr lang="en-CA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307434" y="1895808"/>
              <a:ext cx="11628256" cy="4385260"/>
              <a:chOff x="307434" y="1895808"/>
              <a:chExt cx="11628256" cy="438526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7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9" y="5942121"/>
                <a:ext cx="620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119066" y="5942121"/>
                <a:ext cx="811969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605207" cy="338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00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1"/>
                <a:ext cx="4956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453307" y="356256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453307" y="301855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361936" y="2451393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361936" y="1895808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307434" y="57849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307434" y="5217742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307434" y="4662157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98805" y="40949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229088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6" cy="3473843"/>
            <a:chOff x="8739134" y="2667000"/>
            <a:chExt cx="398116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216596" y="4503724"/>
              <a:ext cx="14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Upside Cap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39"/>
            <a:ext cx="2490282" cy="2287019"/>
            <a:chOff x="3540238" y="3717065"/>
            <a:chExt cx="2734785" cy="216782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945964" y="5515554"/>
              <a:ext cx="18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Buffer Zone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641D806-34D2-03F8-D624-C73E9D0DDEEA}"/>
              </a:ext>
            </a:extLst>
          </p:cNvPr>
          <p:cNvSpPr/>
          <p:nvPr/>
        </p:nvSpPr>
        <p:spPr>
          <a:xfrm>
            <a:off x="1338496" y="2059706"/>
            <a:ext cx="9953899" cy="2745758"/>
          </a:xfrm>
          <a:custGeom>
            <a:avLst/>
            <a:gdLst>
              <a:gd name="connsiteX0" fmla="*/ 0 w 10271760"/>
              <a:gd name="connsiteY0" fmla="*/ 2857734 h 2857734"/>
              <a:gd name="connsiteX1" fmla="*/ 2377440 w 10271760"/>
              <a:gd name="connsiteY1" fmla="*/ 1486134 h 2857734"/>
              <a:gd name="connsiteX2" fmla="*/ 4805680 w 10271760"/>
              <a:gd name="connsiteY2" fmla="*/ 907014 h 2857734"/>
              <a:gd name="connsiteX3" fmla="*/ 6563360 w 10271760"/>
              <a:gd name="connsiteY3" fmla="*/ 358374 h 2857734"/>
              <a:gd name="connsiteX4" fmla="*/ 9022080 w 10271760"/>
              <a:gd name="connsiteY4" fmla="*/ 43414 h 2857734"/>
              <a:gd name="connsiteX5" fmla="*/ 10271760 w 10271760"/>
              <a:gd name="connsiteY5" fmla="*/ 2774 h 285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1760" h="2857734">
                <a:moveTo>
                  <a:pt x="0" y="2857734"/>
                </a:moveTo>
                <a:cubicBezTo>
                  <a:pt x="788246" y="2334494"/>
                  <a:pt x="1576493" y="1811254"/>
                  <a:pt x="2377440" y="1486134"/>
                </a:cubicBezTo>
                <a:cubicBezTo>
                  <a:pt x="3178387" y="1161014"/>
                  <a:pt x="4108027" y="1094974"/>
                  <a:pt x="4805680" y="907014"/>
                </a:cubicBezTo>
                <a:cubicBezTo>
                  <a:pt x="5503333" y="719054"/>
                  <a:pt x="5860627" y="502307"/>
                  <a:pt x="6563360" y="358374"/>
                </a:cubicBezTo>
                <a:cubicBezTo>
                  <a:pt x="7266093" y="214441"/>
                  <a:pt x="8404013" y="102681"/>
                  <a:pt x="9022080" y="43414"/>
                </a:cubicBezTo>
                <a:cubicBezTo>
                  <a:pt x="9640147" y="-15853"/>
                  <a:pt x="10271760" y="2774"/>
                  <a:pt x="10271760" y="2774"/>
                </a:cubicBezTo>
              </a:path>
            </a:pathLst>
          </a:custGeom>
          <a:noFill/>
          <a:ln w="31750">
            <a:solidFill>
              <a:srgbClr val="0070C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F5341BF-823A-CD30-F21E-FEC0324D2C9A}"/>
              </a:ext>
            </a:extLst>
          </p:cNvPr>
          <p:cNvSpPr/>
          <p:nvPr/>
        </p:nvSpPr>
        <p:spPr>
          <a:xfrm>
            <a:off x="1350973" y="2255686"/>
            <a:ext cx="9941419" cy="2617191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  <a:gd name="connsiteX0" fmla="*/ 0 w 9906000"/>
              <a:gd name="connsiteY0" fmla="*/ 2439839 h 2439839"/>
              <a:gd name="connsiteX1" fmla="*/ 4490576 w 9906000"/>
              <a:gd name="connsiteY1" fmla="*/ 740365 h 2439839"/>
              <a:gd name="connsiteX2" fmla="*/ 9906000 w 9906000"/>
              <a:gd name="connsiteY2" fmla="*/ 1439 h 243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839">
                <a:moveTo>
                  <a:pt x="0" y="2439839"/>
                </a:moveTo>
                <a:cubicBezTo>
                  <a:pt x="1399540" y="1774359"/>
                  <a:pt x="2060043" y="1222537"/>
                  <a:pt x="4490576" y="740365"/>
                </a:cubicBezTo>
                <a:cubicBezTo>
                  <a:pt x="6141576" y="333965"/>
                  <a:pt x="8771467" y="-25654"/>
                  <a:pt x="9906000" y="1439"/>
                </a:cubicBezTo>
              </a:path>
            </a:pathLst>
          </a:custGeom>
          <a:noFill/>
          <a:ln w="3175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5039088-B058-E89D-AE92-8C5732E757EF}"/>
              </a:ext>
            </a:extLst>
          </p:cNvPr>
          <p:cNvSpPr/>
          <p:nvPr/>
        </p:nvSpPr>
        <p:spPr>
          <a:xfrm>
            <a:off x="1338496" y="2418080"/>
            <a:ext cx="9953899" cy="2553240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76DA3AC-A971-970A-230F-16ACBCD2AAE5}"/>
              </a:ext>
            </a:extLst>
          </p:cNvPr>
          <p:cNvSpPr/>
          <p:nvPr/>
        </p:nvSpPr>
        <p:spPr>
          <a:xfrm>
            <a:off x="1361440" y="2599366"/>
            <a:ext cx="9906000" cy="2439994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CA4725-86CA-A67A-D33F-5B36A85AE7D4}"/>
              </a:ext>
            </a:extLst>
          </p:cNvPr>
          <p:cNvSpPr txBox="1"/>
          <p:nvPr/>
        </p:nvSpPr>
        <p:spPr>
          <a:xfrm rot="16200000">
            <a:off x="-2052358" y="3079379"/>
            <a:ext cx="5411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BMO US Equity Buffer Hedged to CAD ETF – October  ZOCT Profit/Loss</a:t>
            </a:r>
          </a:p>
        </p:txBody>
      </p:sp>
    </p:spTree>
    <p:extLst>
      <p:ext uri="{BB962C8B-B14F-4D97-AF65-F5344CB8AC3E}">
        <p14:creationId xmlns:p14="http://schemas.microsoft.com/office/powerpoint/2010/main" val="289389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611</Words>
  <Application>Microsoft Office PowerPoint</Application>
  <PresentationFormat>Widescreen</PresentationFormat>
  <Paragraphs>172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Dax Offc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Box, McKenzie</dc:creator>
  <cp:lastModifiedBy>Kimia Pourirani</cp:lastModifiedBy>
  <cp:revision>2</cp:revision>
  <dcterms:created xsi:type="dcterms:W3CDTF">2023-09-28T19:42:09Z</dcterms:created>
  <dcterms:modified xsi:type="dcterms:W3CDTF">2023-10-03T16:24:44Z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f00cb3-7a5d-4674-b157-6d675423df49_Enabled">
    <vt:lpwstr>true</vt:lpwstr>
  </property>
  <property fmtid="{D5CDD505-2E9C-101B-9397-08002B2CF9AE}" pid="3" name="MSIP_Label_0cf00cb3-7a5d-4674-b157-6d675423df49_SetDate">
    <vt:lpwstr>2023-09-28T19:42:10Z</vt:lpwstr>
  </property>
  <property fmtid="{D5CDD505-2E9C-101B-9397-08002B2CF9AE}" pid="4" name="MSIP_Label_0cf00cb3-7a5d-4674-b157-6d675423df49_Method">
    <vt:lpwstr>Standard</vt:lpwstr>
  </property>
  <property fmtid="{D5CDD505-2E9C-101B-9397-08002B2CF9AE}" pid="5" name="MSIP_Label_0cf00cb3-7a5d-4674-b157-6d675423df49_Name">
    <vt:lpwstr>Internal</vt:lpwstr>
  </property>
  <property fmtid="{D5CDD505-2E9C-101B-9397-08002B2CF9AE}" pid="6" name="MSIP_Label_0cf00cb3-7a5d-4674-b157-6d675423df49_SiteId">
    <vt:lpwstr>ece76e02-a02b-4c4a-906d-98a34c5ce07a</vt:lpwstr>
  </property>
  <property fmtid="{D5CDD505-2E9C-101B-9397-08002B2CF9AE}" pid="7" name="MSIP_Label_0cf00cb3-7a5d-4674-b157-6d675423df49_ActionId">
    <vt:lpwstr>6e928dbc-635b-4430-857d-626d3a16fd03</vt:lpwstr>
  </property>
  <property fmtid="{D5CDD505-2E9C-101B-9397-08002B2CF9AE}" pid="8" name="MSIP_Label_0cf00cb3-7a5d-4674-b157-6d675423df49_ContentBits">
    <vt:lpwstr>0</vt:lpwstr>
  </property>
</Properties>
</file>