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9" d="100"/>
          <a:sy n="49" d="100"/>
        </p:scale>
        <p:origin x="12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047CB-F1BF-3751-77C6-751CCFF13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F9A77A-133D-8E62-A7BE-B7262A025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B74B3-417F-A799-E316-1A893E3B4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C71DE4-3962-0499-F2C7-A5F5362C8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BDFAB-DB7E-1043-9ED1-4AA08C6D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471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58D52-F404-2DEE-15B6-D72D69E6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DCEA9-8BDB-7B0E-CAC7-EADE4ACA4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735D0-3956-B0F8-4E2A-1402EA9F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D7AC1-B587-9C02-7221-741FBB56F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6BDE2-A86B-2489-10A8-1F9E95A0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289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B7A4D-1DD7-C8EA-7E96-5EB614E7C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5DDB0-8A86-C889-CC3F-C89F3C49D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D5579-0BE0-0D3B-7F2B-94709099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95958-23F2-1040-D7FD-45538D4C8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FE5B-D088-A60C-EC4D-EE9D7B0B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144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6AB52-2199-72CA-5A13-78DF123C6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66212-6C27-8E34-A47C-7CC3B9EF7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B6152-C440-5B26-BF6F-7C6D8710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2E310-B52E-C713-7BE5-4BD2BBAA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C1597-977C-2BCA-77FE-1A7E53CD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052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7A02A-AD6F-9BFE-2A61-78649DF0A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75328-606D-8952-9D39-54BA9F99E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3A4E4-9AAE-54ED-131B-DD9909B8B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0CC79-4B44-E0E7-B6E3-588870EC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749A8-7C63-C14B-8336-63F23A7B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630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F9DDF-9F74-70BC-1E3A-4D0A9059E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B1E2D-6242-4BA3-B9B0-B592DB423C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5361D-775A-9833-1A8E-6FAFA057F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5B4FB-F80E-0B28-9241-BCCADF0D5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CE860-F25B-08D9-A0E8-63E80F69B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F83EA-658E-FAD2-2C50-3CB14D9F7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689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18CFF-8F43-0DE8-624E-424F0519E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A7C1-53CD-6D2E-1729-817839EF8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66FF1-B98A-08C3-8D2F-3760A317E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8E458-BDD3-C3AC-10C0-5FD04BF05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3153E-2F1E-49B2-CA39-1A4E9026E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1E8AD-C48D-E48D-1124-27FDC403B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563CA-45AB-8F07-080A-94B5130B2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B80986-4D29-E214-D860-119394D6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43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BDCA-4A75-97F9-B4AC-DF98C3EA3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AEB75-D2A2-DC38-E74F-BEC924394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33AF8-51EA-C123-2FC8-DDDC1617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335BF-2110-0D76-E530-76B4A9B40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439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9D00D2-97A8-C18D-D108-7D57684C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02CABD-AC18-3001-2FEF-0BB5F2F5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7EE83-8934-D0FE-3BE1-3B9145D59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473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CE051-ECE3-8C3F-510B-95CD61B2D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95D9B-7F2C-7FD9-4C08-7E985B3C3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F37FB-5C54-E200-6A2E-A72372D7A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4E55B2-17DC-3756-5B5C-5AD411918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30AF6-DE6C-50A6-9A78-92C18EBC7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8F138-F408-CC34-0AD3-22B0B46A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544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968E5-E602-0975-4B0D-CCEA7876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9D5-174A-FA4C-1F6F-CFFC13676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16190F-A788-3D38-0A63-5B6CE0983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F584F-0D4D-EAF2-C231-AF68313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A9B4E-7D7F-C42A-7414-14FFC117D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E4F3D-F397-F1F9-90DB-6E8A47EB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067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899EDF-5FC0-6B63-FB43-55F940DD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4F67D-72FE-2F76-3D31-9B7C13496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7B435-6070-E2DD-B588-E8FA3EB83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6BD6C-9448-48D8-BA4A-84DDB1DD167F}" type="datetimeFigureOut">
              <a:rPr lang="en-CA" smtClean="0"/>
              <a:t>2023-10-03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A8CC4-B2AE-6800-D2E9-BF49CE00E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893FE-9182-2A6E-2FFD-FB128F59D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10272-5B48-457F-8F95-95803082787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721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361088" y="665933"/>
            <a:ext cx="11175915" cy="5411666"/>
            <a:chOff x="-86077" y="1334674"/>
            <a:chExt cx="12021767" cy="524169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AAAAE2F-6E4F-BFBD-5347-A26EAB6AFC67}"/>
                </a:ext>
              </a:extLst>
            </p:cNvPr>
            <p:cNvSpPr txBox="1"/>
            <p:nvPr/>
          </p:nvSpPr>
          <p:spPr>
            <a:xfrm rot="16200000">
              <a:off x="-2392408" y="3641005"/>
              <a:ext cx="5241695" cy="62903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/>
                </a:rPr>
                <a:t> BMO US Equity Buffer Hedged to CAD ETF – October  ZOCT Profit/Loss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D119CA85-6B99-4D49-F86B-078786242808}"/>
              </a:ext>
            </a:extLst>
          </p:cNvPr>
          <p:cNvSpPr/>
          <p:nvPr/>
        </p:nvSpPr>
        <p:spPr>
          <a:xfrm>
            <a:off x="1361440" y="2483952"/>
            <a:ext cx="9906000" cy="2439994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60792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Day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9A0EC9-6EDC-6C8A-7122-0DEA5D165059}"/>
              </a:ext>
            </a:extLst>
          </p:cNvPr>
          <p:cNvSpPr txBox="1"/>
          <p:nvPr/>
        </p:nvSpPr>
        <p:spPr>
          <a:xfrm>
            <a:off x="653475" y="18094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latin typeface="Dax Offc Pro"/>
              </a:rPr>
              <a:t>Buffer ETF*</a:t>
            </a:r>
            <a:r>
              <a:rPr lang="en-US" dirty="0">
                <a:latin typeface="Dax Offc Pro"/>
              </a:rPr>
              <a:t> – </a:t>
            </a:r>
            <a:r>
              <a:rPr lang="en-US" dirty="0" err="1">
                <a:latin typeface="Dax Offc Pro"/>
              </a:rPr>
              <a:t>Intraperiod</a:t>
            </a:r>
            <a:r>
              <a:rPr lang="en-US" dirty="0">
                <a:latin typeface="Dax Offc Pro"/>
              </a:rPr>
              <a:t> Performance (Day 1)</a:t>
            </a:r>
            <a:endParaRPr lang="en-CA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CDF42B-643A-AF5C-8D18-13783E18C8F8}"/>
              </a:ext>
            </a:extLst>
          </p:cNvPr>
          <p:cNvSpPr txBox="1"/>
          <p:nvPr/>
        </p:nvSpPr>
        <p:spPr>
          <a:xfrm>
            <a:off x="653475" y="6292267"/>
            <a:ext cx="60977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* example for discussion purposes only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7462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" grpId="0"/>
      <p:bldP spid="116" grpId="0" animBg="1"/>
      <p:bldP spid="1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726912" y="1245263"/>
            <a:ext cx="10810091" cy="4805342"/>
            <a:chOff x="307434" y="1895808"/>
            <a:chExt cx="11628256" cy="46544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607926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Day 90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7607EBE-0DBD-2A59-2C22-2F69054F410D}"/>
              </a:ext>
            </a:extLst>
          </p:cNvPr>
          <p:cNvSpPr/>
          <p:nvPr/>
        </p:nvSpPr>
        <p:spPr>
          <a:xfrm>
            <a:off x="1338496" y="2418080"/>
            <a:ext cx="9953899" cy="2553240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8B6BF4-F1CB-8457-43CB-788C6A91884B}"/>
              </a:ext>
            </a:extLst>
          </p:cNvPr>
          <p:cNvSpPr txBox="1"/>
          <p:nvPr/>
        </p:nvSpPr>
        <p:spPr>
          <a:xfrm rot="16200000">
            <a:off x="-2094469" y="3069120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AFB17-F240-8DF2-7BB8-DDEF5A944EA8}"/>
              </a:ext>
            </a:extLst>
          </p:cNvPr>
          <p:cNvSpPr txBox="1"/>
          <p:nvPr/>
        </p:nvSpPr>
        <p:spPr>
          <a:xfrm>
            <a:off x="653475" y="18094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latin typeface="Dax Offc Pro"/>
              </a:rPr>
              <a:t>Buffer ETF</a:t>
            </a:r>
            <a:r>
              <a:rPr lang="en-US" dirty="0">
                <a:latin typeface="Dax Offc Pro"/>
              </a:rPr>
              <a:t> – </a:t>
            </a:r>
            <a:r>
              <a:rPr lang="en-US" dirty="0" err="1">
                <a:latin typeface="Dax Offc Pro"/>
              </a:rPr>
              <a:t>Intraperiod</a:t>
            </a:r>
            <a:r>
              <a:rPr lang="en-US" dirty="0">
                <a:latin typeface="Dax Offc Pro"/>
              </a:rPr>
              <a:t> Performance (Day 90)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814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726912" y="1245263"/>
            <a:ext cx="10810091" cy="4805342"/>
            <a:chOff x="307434" y="1895808"/>
            <a:chExt cx="11628256" cy="46544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330661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Day 180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D49C581-50F8-35B2-6FE5-7EA6460D9E85}"/>
              </a:ext>
            </a:extLst>
          </p:cNvPr>
          <p:cNvSpPr/>
          <p:nvPr/>
        </p:nvSpPr>
        <p:spPr>
          <a:xfrm>
            <a:off x="1350973" y="2255520"/>
            <a:ext cx="9941419" cy="2617357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3C01BE-4ACC-E6D6-474A-7E62F45F5149}"/>
              </a:ext>
            </a:extLst>
          </p:cNvPr>
          <p:cNvSpPr txBox="1"/>
          <p:nvPr/>
        </p:nvSpPr>
        <p:spPr>
          <a:xfrm rot="16200000">
            <a:off x="-2052358" y="3079379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313D35-6AEB-1729-CEC9-328EF014EFB8}"/>
              </a:ext>
            </a:extLst>
          </p:cNvPr>
          <p:cNvSpPr txBox="1"/>
          <p:nvPr/>
        </p:nvSpPr>
        <p:spPr>
          <a:xfrm>
            <a:off x="653475" y="18094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latin typeface="Dax Offc Pro"/>
              </a:rPr>
              <a:t>Buffer ETF</a:t>
            </a:r>
            <a:r>
              <a:rPr lang="en-US" dirty="0">
                <a:latin typeface="Dax Offc Pro"/>
              </a:rPr>
              <a:t> – </a:t>
            </a:r>
            <a:r>
              <a:rPr lang="en-US" dirty="0" err="1">
                <a:latin typeface="Dax Offc Pro"/>
              </a:rPr>
              <a:t>Intraperiod</a:t>
            </a:r>
            <a:r>
              <a:rPr lang="en-US" dirty="0">
                <a:latin typeface="Dax Offc Pro"/>
              </a:rPr>
              <a:t> Performance (Day 180)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148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726912" y="1245263"/>
            <a:ext cx="10810091" cy="4805342"/>
            <a:chOff x="307434" y="1895808"/>
            <a:chExt cx="11628256" cy="46544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320100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accent2">
                    <a:lumMod val="75000"/>
                  </a:schemeClr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8513C587-AC48-F07B-BFE1-88FBD6AD2D27}"/>
              </a:ext>
            </a:extLst>
          </p:cNvPr>
          <p:cNvSpPr txBox="1"/>
          <p:nvPr/>
        </p:nvSpPr>
        <p:spPr>
          <a:xfrm>
            <a:off x="10093592" y="2117159"/>
            <a:ext cx="1211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b="1" dirty="0">
                <a:solidFill>
                  <a:srgbClr val="0075BE"/>
                </a:solidFill>
                <a:latin typeface="Dax Offc Pro" panose="020B0504030101020102" pitchFamily="34" charset="0"/>
              </a:rPr>
              <a:t>Day 270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6FB4F532-A126-BB84-22C4-A71A2C64CAA5}"/>
              </a:ext>
            </a:extLst>
          </p:cNvPr>
          <p:cNvSpPr/>
          <p:nvPr/>
        </p:nvSpPr>
        <p:spPr>
          <a:xfrm>
            <a:off x="1338496" y="2059706"/>
            <a:ext cx="9953899" cy="2745758"/>
          </a:xfrm>
          <a:custGeom>
            <a:avLst/>
            <a:gdLst>
              <a:gd name="connsiteX0" fmla="*/ 0 w 10271760"/>
              <a:gd name="connsiteY0" fmla="*/ 2857734 h 2857734"/>
              <a:gd name="connsiteX1" fmla="*/ 2377440 w 10271760"/>
              <a:gd name="connsiteY1" fmla="*/ 1486134 h 2857734"/>
              <a:gd name="connsiteX2" fmla="*/ 4805680 w 10271760"/>
              <a:gd name="connsiteY2" fmla="*/ 907014 h 2857734"/>
              <a:gd name="connsiteX3" fmla="*/ 6563360 w 10271760"/>
              <a:gd name="connsiteY3" fmla="*/ 358374 h 2857734"/>
              <a:gd name="connsiteX4" fmla="*/ 9022080 w 10271760"/>
              <a:gd name="connsiteY4" fmla="*/ 43414 h 2857734"/>
              <a:gd name="connsiteX5" fmla="*/ 10271760 w 10271760"/>
              <a:gd name="connsiteY5" fmla="*/ 2774 h 285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71760" h="2857734">
                <a:moveTo>
                  <a:pt x="0" y="2857734"/>
                </a:moveTo>
                <a:cubicBezTo>
                  <a:pt x="788246" y="2334494"/>
                  <a:pt x="1576493" y="1811254"/>
                  <a:pt x="2377440" y="1486134"/>
                </a:cubicBezTo>
                <a:cubicBezTo>
                  <a:pt x="3178387" y="1161014"/>
                  <a:pt x="4108027" y="1094974"/>
                  <a:pt x="4805680" y="907014"/>
                </a:cubicBezTo>
                <a:cubicBezTo>
                  <a:pt x="5503333" y="719054"/>
                  <a:pt x="5860627" y="502307"/>
                  <a:pt x="6563360" y="358374"/>
                </a:cubicBezTo>
                <a:cubicBezTo>
                  <a:pt x="7266093" y="214441"/>
                  <a:pt x="8404013" y="102681"/>
                  <a:pt x="9022080" y="43414"/>
                </a:cubicBezTo>
                <a:cubicBezTo>
                  <a:pt x="9640147" y="-15853"/>
                  <a:pt x="10271760" y="2774"/>
                  <a:pt x="10271760" y="2774"/>
                </a:cubicBezTo>
              </a:path>
            </a:pathLst>
          </a:cu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E06B7F-8C7C-70F1-F66A-80C8E5B65770}"/>
              </a:ext>
            </a:extLst>
          </p:cNvPr>
          <p:cNvSpPr txBox="1"/>
          <p:nvPr/>
        </p:nvSpPr>
        <p:spPr>
          <a:xfrm rot="16200000">
            <a:off x="-2067888" y="2927353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1EC473-A2B7-7074-3880-BA2717F67C40}"/>
              </a:ext>
            </a:extLst>
          </p:cNvPr>
          <p:cNvSpPr txBox="1"/>
          <p:nvPr/>
        </p:nvSpPr>
        <p:spPr>
          <a:xfrm>
            <a:off x="653475" y="18094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latin typeface="Dax Offc Pro"/>
              </a:rPr>
              <a:t>Buffer ETF</a:t>
            </a:r>
            <a:r>
              <a:rPr lang="en-US" dirty="0">
                <a:latin typeface="Dax Offc Pro"/>
              </a:rPr>
              <a:t> – </a:t>
            </a:r>
            <a:r>
              <a:rPr lang="en-US" dirty="0" err="1">
                <a:latin typeface="Dax Offc Pro"/>
              </a:rPr>
              <a:t>Intraperiod</a:t>
            </a:r>
            <a:r>
              <a:rPr lang="en-US" dirty="0">
                <a:latin typeface="Dax Offc Pro"/>
              </a:rPr>
              <a:t> Performance (Day 270)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920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726912" y="1245263"/>
            <a:ext cx="10810091" cy="4805342"/>
            <a:chOff x="307434" y="1895808"/>
            <a:chExt cx="11628256" cy="46544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229088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5208BE9-3533-316D-6DDA-99B483D4441E}"/>
              </a:ext>
            </a:extLst>
          </p:cNvPr>
          <p:cNvSpPr txBox="1"/>
          <p:nvPr/>
        </p:nvSpPr>
        <p:spPr>
          <a:xfrm rot="16200000">
            <a:off x="-2052358" y="3079379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15FB5E-F557-33A1-3F00-52588ECEB956}"/>
              </a:ext>
            </a:extLst>
          </p:cNvPr>
          <p:cNvSpPr txBox="1"/>
          <p:nvPr/>
        </p:nvSpPr>
        <p:spPr>
          <a:xfrm>
            <a:off x="653475" y="180943"/>
            <a:ext cx="60977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kern="1200" dirty="0">
                <a:latin typeface="Dax Offc Pro"/>
              </a:rPr>
              <a:t>Buffer ETF</a:t>
            </a:r>
            <a:r>
              <a:rPr lang="en-US" dirty="0">
                <a:latin typeface="Dax Offc Pro"/>
              </a:rPr>
              <a:t> – </a:t>
            </a:r>
            <a:r>
              <a:rPr lang="en-US" dirty="0" err="1">
                <a:latin typeface="Dax Offc Pro"/>
              </a:rPr>
              <a:t>Intraperiod</a:t>
            </a:r>
            <a:r>
              <a:rPr lang="en-US" dirty="0">
                <a:latin typeface="Dax Offc Pro"/>
              </a:rPr>
              <a:t> Performance (Expiry)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309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6CA9F867-39E2-8E25-CD08-FEF5D88EC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0974" y="1331834"/>
            <a:ext cx="9941422" cy="407712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043C0-0174-F057-5CEE-4EF9FFA5CBC2}"/>
              </a:ext>
            </a:extLst>
          </p:cNvPr>
          <p:cNvCxnSpPr/>
          <p:nvPr/>
        </p:nvCxnSpPr>
        <p:spPr>
          <a:xfrm flipH="1">
            <a:off x="2929631" y="1162074"/>
            <a:ext cx="6134470" cy="4279937"/>
          </a:xfrm>
          <a:prstGeom prst="line">
            <a:avLst/>
          </a:prstGeom>
          <a:ln w="38100">
            <a:solidFill>
              <a:schemeClr val="accent6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3664BEFF-E150-C816-F47C-D60D9F47A586}"/>
              </a:ext>
            </a:extLst>
          </p:cNvPr>
          <p:cNvSpPr txBox="1"/>
          <p:nvPr/>
        </p:nvSpPr>
        <p:spPr>
          <a:xfrm rot="19515691">
            <a:off x="7211095" y="1231322"/>
            <a:ext cx="2121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6"/>
                </a:solidFill>
                <a:latin typeface="Dax Offc Pro" panose="020B0504030101020102" pitchFamily="34" charset="0"/>
              </a:rPr>
              <a:t>Reference Asset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D5C3898-09E7-2F86-EDE9-C68634DAAEE6}"/>
              </a:ext>
            </a:extLst>
          </p:cNvPr>
          <p:cNvGrpSpPr/>
          <p:nvPr/>
        </p:nvGrpSpPr>
        <p:grpSpPr>
          <a:xfrm>
            <a:off x="726912" y="1245263"/>
            <a:ext cx="10810091" cy="4805342"/>
            <a:chOff x="307434" y="1895808"/>
            <a:chExt cx="11628256" cy="4654415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E80C6D7-257E-B957-C327-E2E0EB8A505A}"/>
                </a:ext>
              </a:extLst>
            </p:cNvPr>
            <p:cNvSpPr txBox="1"/>
            <p:nvPr/>
          </p:nvSpPr>
          <p:spPr>
            <a:xfrm>
              <a:off x="2434204" y="6211669"/>
              <a:ext cx="7323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Range in Price Returns of </a:t>
              </a:r>
              <a:r>
                <a:rPr lang="en-US" sz="1600" b="1" dirty="0">
                  <a:solidFill>
                    <a:schemeClr val="bg2">
                      <a:lumMod val="50000"/>
                    </a:schemeClr>
                  </a:solidFill>
                  <a:latin typeface="Dax Offc Pro" panose="020B0504030101020102" pitchFamily="34" charset="0"/>
                </a:rPr>
                <a:t>ZUE - BMO S&amp;P 500 Hedged to CAD Index ETF</a:t>
              </a:r>
              <a:endParaRPr lang="en-CA" sz="1600" b="1" dirty="0">
                <a:solidFill>
                  <a:schemeClr val="bg2">
                    <a:lumMod val="50000"/>
                  </a:schemeClr>
                </a:solidFill>
                <a:latin typeface="Dax Offc Pro" panose="020B0504030101020102" pitchFamily="34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DD92A61-AA13-4A86-0AB6-FBA82541AFD9}"/>
                </a:ext>
              </a:extLst>
            </p:cNvPr>
            <p:cNvGrpSpPr/>
            <p:nvPr/>
          </p:nvGrpSpPr>
          <p:grpSpPr>
            <a:xfrm>
              <a:off x="307434" y="1895808"/>
              <a:ext cx="11628256" cy="4385260"/>
              <a:chOff x="307434" y="1895808"/>
              <a:chExt cx="11628256" cy="4385260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736A705-8354-8D7D-FC3B-BAA5AC0243EF}"/>
                  </a:ext>
                </a:extLst>
              </p:cNvPr>
              <p:cNvSpPr txBox="1"/>
              <p:nvPr/>
            </p:nvSpPr>
            <p:spPr>
              <a:xfrm>
                <a:off x="60578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796F10E-39D4-7337-D727-F28FA6A72872}"/>
                  </a:ext>
                </a:extLst>
              </p:cNvPr>
              <p:cNvSpPr txBox="1"/>
              <p:nvPr/>
            </p:nvSpPr>
            <p:spPr>
              <a:xfrm>
                <a:off x="6972212" y="5942121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D6E73BC-628D-B3E3-E57E-39D98628279B}"/>
                  </a:ext>
                </a:extLst>
              </p:cNvPr>
              <p:cNvSpPr txBox="1"/>
              <p:nvPr/>
            </p:nvSpPr>
            <p:spPr>
              <a:xfrm>
                <a:off x="787503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64EF87C-4DAA-62CC-CA97-66F3E7E42997}"/>
                  </a:ext>
                </a:extLst>
              </p:cNvPr>
              <p:cNvSpPr txBox="1"/>
              <p:nvPr/>
            </p:nvSpPr>
            <p:spPr>
              <a:xfrm>
                <a:off x="8756776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BD50A7F-4F92-844C-46C5-AC737D8ED241}"/>
                  </a:ext>
                </a:extLst>
              </p:cNvPr>
              <p:cNvSpPr txBox="1"/>
              <p:nvPr/>
            </p:nvSpPr>
            <p:spPr>
              <a:xfrm>
                <a:off x="9680688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20%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74A3876-E0DE-5439-2A1E-F156072BC7C9}"/>
                  </a:ext>
                </a:extLst>
              </p:cNvPr>
              <p:cNvSpPr txBox="1"/>
              <p:nvPr/>
            </p:nvSpPr>
            <p:spPr>
              <a:xfrm>
                <a:off x="10583514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25%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70C7A4C-5BE7-2BC1-59D7-C0324A133BED}"/>
                  </a:ext>
                </a:extLst>
              </p:cNvPr>
              <p:cNvSpPr txBox="1"/>
              <p:nvPr/>
            </p:nvSpPr>
            <p:spPr>
              <a:xfrm>
                <a:off x="11440041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30%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D365DE8-ED2B-B7D6-EF0E-F38A45CD7C3C}"/>
                  </a:ext>
                </a:extLst>
              </p:cNvPr>
              <p:cNvSpPr txBox="1"/>
              <p:nvPr/>
            </p:nvSpPr>
            <p:spPr>
              <a:xfrm>
                <a:off x="552267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-30%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CEC2386-DCAA-C581-CAA0-A4B551B837B0}"/>
                  </a:ext>
                </a:extLst>
              </p:cNvPr>
              <p:cNvSpPr txBox="1"/>
              <p:nvPr/>
            </p:nvSpPr>
            <p:spPr>
              <a:xfrm>
                <a:off x="1428839" y="5942121"/>
                <a:ext cx="6204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-25%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BE6A1E7-F574-5B2A-A52C-333FBA3097CF}"/>
                  </a:ext>
                </a:extLst>
              </p:cNvPr>
              <p:cNvSpPr txBox="1"/>
              <p:nvPr/>
            </p:nvSpPr>
            <p:spPr>
              <a:xfrm>
                <a:off x="2119066" y="5942121"/>
                <a:ext cx="811969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B6373DF-2741-DC13-DEF5-DE9D336DF720}"/>
                  </a:ext>
                </a:extLst>
              </p:cNvPr>
              <p:cNvSpPr txBox="1"/>
              <p:nvPr/>
            </p:nvSpPr>
            <p:spPr>
              <a:xfrm>
                <a:off x="3249739" y="5942122"/>
                <a:ext cx="605207" cy="338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D52F290-27CA-E388-DC4B-2E53DC4365F9}"/>
                  </a:ext>
                </a:extLst>
              </p:cNvPr>
              <p:cNvSpPr txBox="1"/>
              <p:nvPr/>
            </p:nvSpPr>
            <p:spPr>
              <a:xfrm>
                <a:off x="4262123" y="5942121"/>
                <a:ext cx="600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AC426AD-103D-DB33-EABA-BDF31826F641}"/>
                  </a:ext>
                </a:extLst>
              </p:cNvPr>
              <p:cNvSpPr txBox="1"/>
              <p:nvPr/>
            </p:nvSpPr>
            <p:spPr>
              <a:xfrm>
                <a:off x="5118650" y="5942121"/>
                <a:ext cx="4956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CA3B827-D7ED-2E67-5A8B-93FFE68C1DDE}"/>
                  </a:ext>
                </a:extLst>
              </p:cNvPr>
              <p:cNvSpPr txBox="1"/>
              <p:nvPr/>
            </p:nvSpPr>
            <p:spPr>
              <a:xfrm>
                <a:off x="453307" y="356256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0%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28DC27CC-157E-4425-590E-B456E1E5E522}"/>
                  </a:ext>
                </a:extLst>
              </p:cNvPr>
              <p:cNvSpPr txBox="1"/>
              <p:nvPr/>
            </p:nvSpPr>
            <p:spPr>
              <a:xfrm>
                <a:off x="453307" y="3018552"/>
                <a:ext cx="4042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5%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8AD6B55-EFFC-543D-BB3C-17261C6C3EA5}"/>
                  </a:ext>
                </a:extLst>
              </p:cNvPr>
              <p:cNvSpPr txBox="1"/>
              <p:nvPr/>
            </p:nvSpPr>
            <p:spPr>
              <a:xfrm>
                <a:off x="361936" y="2451393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10%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01E59F3-DB51-CD96-E07A-2AF99485A9BC}"/>
                  </a:ext>
                </a:extLst>
              </p:cNvPr>
              <p:cNvSpPr txBox="1"/>
              <p:nvPr/>
            </p:nvSpPr>
            <p:spPr>
              <a:xfrm>
                <a:off x="361936" y="1895808"/>
                <a:ext cx="4956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15%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B787B60-5D4C-3684-CA81-D341A2CBF720}"/>
                  </a:ext>
                </a:extLst>
              </p:cNvPr>
              <p:cNvSpPr txBox="1"/>
              <p:nvPr/>
            </p:nvSpPr>
            <p:spPr>
              <a:xfrm>
                <a:off x="307434" y="5784901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-20%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F98CCB9-F5DF-A071-3008-7711F19CAD71}"/>
                  </a:ext>
                </a:extLst>
              </p:cNvPr>
              <p:cNvSpPr txBox="1"/>
              <p:nvPr/>
            </p:nvSpPr>
            <p:spPr>
              <a:xfrm>
                <a:off x="307434" y="5217742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-15%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059E858-C005-448E-3752-CD4FB7B26029}"/>
                  </a:ext>
                </a:extLst>
              </p:cNvPr>
              <p:cNvSpPr txBox="1"/>
              <p:nvPr/>
            </p:nvSpPr>
            <p:spPr>
              <a:xfrm>
                <a:off x="307434" y="4662157"/>
                <a:ext cx="5501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-10%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6B48F08-9ADB-AFC7-7E5C-A02B9EEED4F1}"/>
                  </a:ext>
                </a:extLst>
              </p:cNvPr>
              <p:cNvSpPr txBox="1"/>
              <p:nvPr/>
            </p:nvSpPr>
            <p:spPr>
              <a:xfrm>
                <a:off x="398805" y="4094998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CA" sz="1400" dirty="0">
                    <a:solidFill>
                      <a:schemeClr val="bg2">
                        <a:lumMod val="50000"/>
                      </a:schemeClr>
                    </a:solidFill>
                  </a:rPr>
                  <a:t>-5%</a:t>
                </a:r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CAC33139-42F3-DDFD-BBA0-6F7CFB13E733}"/>
              </a:ext>
            </a:extLst>
          </p:cNvPr>
          <p:cNvCxnSpPr>
            <a:cxnSpLocks/>
          </p:cNvCxnSpPr>
          <p:nvPr/>
        </p:nvCxnSpPr>
        <p:spPr>
          <a:xfrm flipV="1">
            <a:off x="1350974" y="3073941"/>
            <a:ext cx="2481724" cy="173152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0E5013A-E2FD-E1C7-C87E-340A78C9730F}"/>
              </a:ext>
            </a:extLst>
          </p:cNvPr>
          <p:cNvCxnSpPr>
            <a:cxnSpLocks/>
          </p:cNvCxnSpPr>
          <p:nvPr/>
        </p:nvCxnSpPr>
        <p:spPr>
          <a:xfrm>
            <a:off x="3832698" y="3073941"/>
            <a:ext cx="2490281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3F759C6-D14C-BC33-5894-8CECAF5594E5}"/>
              </a:ext>
            </a:extLst>
          </p:cNvPr>
          <p:cNvCxnSpPr>
            <a:cxnSpLocks/>
          </p:cNvCxnSpPr>
          <p:nvPr/>
        </p:nvCxnSpPr>
        <p:spPr>
          <a:xfrm flipV="1">
            <a:off x="6322979" y="1935804"/>
            <a:ext cx="1634247" cy="113813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ADC29E8-B416-EC04-FA61-9B541F996269}"/>
              </a:ext>
            </a:extLst>
          </p:cNvPr>
          <p:cNvCxnSpPr/>
          <p:nvPr/>
        </p:nvCxnSpPr>
        <p:spPr>
          <a:xfrm>
            <a:off x="7957226" y="1935804"/>
            <a:ext cx="3335170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EAB3C669-10ED-660D-2986-A9FBF8B99B95}"/>
              </a:ext>
            </a:extLst>
          </p:cNvPr>
          <p:cNvSpPr txBox="1"/>
          <p:nvPr/>
        </p:nvSpPr>
        <p:spPr>
          <a:xfrm>
            <a:off x="10229088" y="1561088"/>
            <a:ext cx="1725578" cy="374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0070C0"/>
                </a:solidFill>
                <a:latin typeface="Dax Offc Pro" panose="020B0504030101020102" pitchFamily="34" charset="0"/>
              </a:rPr>
              <a:t>At Expiry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4C3E99B-185D-9E40-3F34-11A9F06A9CB0}"/>
              </a:ext>
            </a:extLst>
          </p:cNvPr>
          <p:cNvGrpSpPr/>
          <p:nvPr/>
        </p:nvGrpSpPr>
        <p:grpSpPr>
          <a:xfrm>
            <a:off x="7967984" y="1933787"/>
            <a:ext cx="398116" cy="3473843"/>
            <a:chOff x="8739134" y="2667000"/>
            <a:chExt cx="398116" cy="349749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A93CC85-89FA-CDFD-23ED-BAB6BE257E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39134" y="2667000"/>
              <a:ext cx="0" cy="3497494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7B4E0307-8158-CF04-2A74-4EAE74E7130B}"/>
                </a:ext>
              </a:extLst>
            </p:cNvPr>
            <p:cNvSpPr txBox="1"/>
            <p:nvPr/>
          </p:nvSpPr>
          <p:spPr>
            <a:xfrm rot="5400000">
              <a:off x="8216596" y="4503724"/>
              <a:ext cx="14719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>
                  <a:solidFill>
                    <a:srgbClr val="FF0000"/>
                  </a:solidFill>
                  <a:latin typeface="Dax Offc Pro" panose="020B0504030101020102" pitchFamily="34" charset="0"/>
                </a:rPr>
                <a:t>Upside Cap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A39A6B62-8FAD-B4A4-774C-B1867A6C446D}"/>
              </a:ext>
            </a:extLst>
          </p:cNvPr>
          <p:cNvGrpSpPr/>
          <p:nvPr/>
        </p:nvGrpSpPr>
        <p:grpSpPr>
          <a:xfrm>
            <a:off x="3842150" y="3121939"/>
            <a:ext cx="2490282" cy="2287019"/>
            <a:chOff x="3540238" y="3717065"/>
            <a:chExt cx="2734785" cy="2167821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96DB9619-98EE-0B15-A2F3-66ABD2F5DBB2}"/>
                </a:ext>
              </a:extLst>
            </p:cNvPr>
            <p:cNvSpPr/>
            <p:nvPr/>
          </p:nvSpPr>
          <p:spPr>
            <a:xfrm>
              <a:off x="3540238" y="3717065"/>
              <a:ext cx="2734785" cy="2166564"/>
            </a:xfrm>
            <a:prstGeom prst="rect">
              <a:avLst/>
            </a:prstGeom>
            <a:solidFill>
              <a:srgbClr val="B1E5FE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B1E5FE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7C87D3C1-2FCE-E61C-DC9F-5A1C4C1CA189}"/>
                </a:ext>
              </a:extLst>
            </p:cNvPr>
            <p:cNvSpPr txBox="1"/>
            <p:nvPr/>
          </p:nvSpPr>
          <p:spPr>
            <a:xfrm>
              <a:off x="3945964" y="5515554"/>
              <a:ext cx="18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dirty="0">
                  <a:latin typeface="Dax Offc Pro" panose="020B0504030101020102" pitchFamily="34" charset="0"/>
                </a:rPr>
                <a:t>Buffer Zone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F4C233-DFF5-0EC3-0341-78C189B89129}"/>
              </a:ext>
            </a:extLst>
          </p:cNvPr>
          <p:cNvCxnSpPr>
            <a:cxnSpLocks/>
          </p:cNvCxnSpPr>
          <p:nvPr/>
        </p:nvCxnSpPr>
        <p:spPr>
          <a:xfrm flipV="1">
            <a:off x="3845104" y="3121380"/>
            <a:ext cx="0" cy="2286252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1641D806-34D2-03F8-D624-C73E9D0DDEEA}"/>
              </a:ext>
            </a:extLst>
          </p:cNvPr>
          <p:cNvSpPr/>
          <p:nvPr/>
        </p:nvSpPr>
        <p:spPr>
          <a:xfrm>
            <a:off x="1338496" y="2059706"/>
            <a:ext cx="9953899" cy="2745758"/>
          </a:xfrm>
          <a:custGeom>
            <a:avLst/>
            <a:gdLst>
              <a:gd name="connsiteX0" fmla="*/ 0 w 10271760"/>
              <a:gd name="connsiteY0" fmla="*/ 2857734 h 2857734"/>
              <a:gd name="connsiteX1" fmla="*/ 2377440 w 10271760"/>
              <a:gd name="connsiteY1" fmla="*/ 1486134 h 2857734"/>
              <a:gd name="connsiteX2" fmla="*/ 4805680 w 10271760"/>
              <a:gd name="connsiteY2" fmla="*/ 907014 h 2857734"/>
              <a:gd name="connsiteX3" fmla="*/ 6563360 w 10271760"/>
              <a:gd name="connsiteY3" fmla="*/ 358374 h 2857734"/>
              <a:gd name="connsiteX4" fmla="*/ 9022080 w 10271760"/>
              <a:gd name="connsiteY4" fmla="*/ 43414 h 2857734"/>
              <a:gd name="connsiteX5" fmla="*/ 10271760 w 10271760"/>
              <a:gd name="connsiteY5" fmla="*/ 2774 h 2857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271760" h="2857734">
                <a:moveTo>
                  <a:pt x="0" y="2857734"/>
                </a:moveTo>
                <a:cubicBezTo>
                  <a:pt x="788246" y="2334494"/>
                  <a:pt x="1576493" y="1811254"/>
                  <a:pt x="2377440" y="1486134"/>
                </a:cubicBezTo>
                <a:cubicBezTo>
                  <a:pt x="3178387" y="1161014"/>
                  <a:pt x="4108027" y="1094974"/>
                  <a:pt x="4805680" y="907014"/>
                </a:cubicBezTo>
                <a:cubicBezTo>
                  <a:pt x="5503333" y="719054"/>
                  <a:pt x="5860627" y="502307"/>
                  <a:pt x="6563360" y="358374"/>
                </a:cubicBezTo>
                <a:cubicBezTo>
                  <a:pt x="7266093" y="214441"/>
                  <a:pt x="8404013" y="102681"/>
                  <a:pt x="9022080" y="43414"/>
                </a:cubicBezTo>
                <a:cubicBezTo>
                  <a:pt x="9640147" y="-15853"/>
                  <a:pt x="10271760" y="2774"/>
                  <a:pt x="10271760" y="2774"/>
                </a:cubicBezTo>
              </a:path>
            </a:pathLst>
          </a:custGeom>
          <a:noFill/>
          <a:ln w="31750">
            <a:solidFill>
              <a:srgbClr val="0070C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F5341BF-823A-CD30-F21E-FEC0324D2C9A}"/>
              </a:ext>
            </a:extLst>
          </p:cNvPr>
          <p:cNvSpPr/>
          <p:nvPr/>
        </p:nvSpPr>
        <p:spPr>
          <a:xfrm>
            <a:off x="1350973" y="2255686"/>
            <a:ext cx="9941419" cy="2617191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  <a:gd name="connsiteX0" fmla="*/ 0 w 9906000"/>
              <a:gd name="connsiteY0" fmla="*/ 2439839 h 2439839"/>
              <a:gd name="connsiteX1" fmla="*/ 4490576 w 9906000"/>
              <a:gd name="connsiteY1" fmla="*/ 740365 h 2439839"/>
              <a:gd name="connsiteX2" fmla="*/ 9906000 w 9906000"/>
              <a:gd name="connsiteY2" fmla="*/ 1439 h 2439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839">
                <a:moveTo>
                  <a:pt x="0" y="2439839"/>
                </a:moveTo>
                <a:cubicBezTo>
                  <a:pt x="1399540" y="1774359"/>
                  <a:pt x="2060043" y="1222537"/>
                  <a:pt x="4490576" y="740365"/>
                </a:cubicBezTo>
                <a:cubicBezTo>
                  <a:pt x="6141576" y="333965"/>
                  <a:pt x="8771467" y="-25654"/>
                  <a:pt x="9906000" y="1439"/>
                </a:cubicBezTo>
              </a:path>
            </a:pathLst>
          </a:custGeom>
          <a:noFill/>
          <a:ln w="3175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5039088-B058-E89D-AE92-8C5732E757EF}"/>
              </a:ext>
            </a:extLst>
          </p:cNvPr>
          <p:cNvSpPr/>
          <p:nvPr/>
        </p:nvSpPr>
        <p:spPr>
          <a:xfrm>
            <a:off x="1338496" y="2418080"/>
            <a:ext cx="9953899" cy="2553240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76DA3AC-A971-970A-230F-16ACBCD2AAE5}"/>
              </a:ext>
            </a:extLst>
          </p:cNvPr>
          <p:cNvSpPr/>
          <p:nvPr/>
        </p:nvSpPr>
        <p:spPr>
          <a:xfrm>
            <a:off x="1361440" y="2599366"/>
            <a:ext cx="9906000" cy="2439994"/>
          </a:xfrm>
          <a:custGeom>
            <a:avLst/>
            <a:gdLst>
              <a:gd name="connsiteX0" fmla="*/ 0 w 9906000"/>
              <a:gd name="connsiteY0" fmla="*/ 2439994 h 2439994"/>
              <a:gd name="connsiteX1" fmla="*/ 4450080 w 9906000"/>
              <a:gd name="connsiteY1" fmla="*/ 702634 h 2439994"/>
              <a:gd name="connsiteX2" fmla="*/ 9906000 w 9906000"/>
              <a:gd name="connsiteY2" fmla="*/ 1594 h 243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06000" h="2439994">
                <a:moveTo>
                  <a:pt x="0" y="2439994"/>
                </a:moveTo>
                <a:cubicBezTo>
                  <a:pt x="1399540" y="1774514"/>
                  <a:pt x="2799080" y="1109034"/>
                  <a:pt x="4450080" y="702634"/>
                </a:cubicBezTo>
                <a:cubicBezTo>
                  <a:pt x="6101080" y="296234"/>
                  <a:pt x="8771467" y="-25499"/>
                  <a:pt x="9906000" y="1594"/>
                </a:cubicBezTo>
              </a:path>
            </a:pathLst>
          </a:custGeom>
          <a:noFill/>
          <a:ln w="31750">
            <a:solidFill>
              <a:srgbClr val="0070C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CA4725-86CA-A67A-D33F-5B36A85AE7D4}"/>
              </a:ext>
            </a:extLst>
          </p:cNvPr>
          <p:cNvSpPr txBox="1"/>
          <p:nvPr/>
        </p:nvSpPr>
        <p:spPr>
          <a:xfrm rot="16200000">
            <a:off x="-2052358" y="3079379"/>
            <a:ext cx="541166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1600" b="1" dirty="0">
                <a:solidFill>
                  <a:schemeClr val="bg2">
                    <a:lumMod val="50000"/>
                  </a:schemeClr>
                </a:solidFill>
                <a:latin typeface="Dax Offc Pro"/>
              </a:rPr>
              <a:t> BMO US Equity Buffer Hedged to CAD ETF – October  ZOCT Profit/Loss</a:t>
            </a:r>
          </a:p>
        </p:txBody>
      </p:sp>
    </p:spTree>
    <p:extLst>
      <p:ext uri="{BB962C8B-B14F-4D97-AF65-F5344CB8AC3E}">
        <p14:creationId xmlns:p14="http://schemas.microsoft.com/office/powerpoint/2010/main" val="289389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611</Words>
  <Application>Microsoft Office PowerPoint</Application>
  <PresentationFormat>Widescreen</PresentationFormat>
  <Paragraphs>172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Dax Offc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Box, McKenzie</dc:creator>
  <cp:lastModifiedBy>Kimia Pourirani</cp:lastModifiedBy>
  <cp:revision>2</cp:revision>
  <dcterms:created xsi:type="dcterms:W3CDTF">2023-09-28T19:42:09Z</dcterms:created>
  <dcterms:modified xsi:type="dcterms:W3CDTF">2023-10-03T16:24:44Z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f00cb3-7a5d-4674-b157-6d675423df49_Enabled">
    <vt:lpwstr>true</vt:lpwstr>
  </property>
  <property fmtid="{D5CDD505-2E9C-101B-9397-08002B2CF9AE}" pid="3" name="MSIP_Label_0cf00cb3-7a5d-4674-b157-6d675423df49_SetDate">
    <vt:lpwstr>2023-09-28T19:42:10Z</vt:lpwstr>
  </property>
  <property fmtid="{D5CDD505-2E9C-101B-9397-08002B2CF9AE}" pid="4" name="MSIP_Label_0cf00cb3-7a5d-4674-b157-6d675423df49_Method">
    <vt:lpwstr>Standard</vt:lpwstr>
  </property>
  <property fmtid="{D5CDD505-2E9C-101B-9397-08002B2CF9AE}" pid="5" name="MSIP_Label_0cf00cb3-7a5d-4674-b157-6d675423df49_Name">
    <vt:lpwstr>Internal</vt:lpwstr>
  </property>
  <property fmtid="{D5CDD505-2E9C-101B-9397-08002B2CF9AE}" pid="6" name="MSIP_Label_0cf00cb3-7a5d-4674-b157-6d675423df49_SiteId">
    <vt:lpwstr>ece76e02-a02b-4c4a-906d-98a34c5ce07a</vt:lpwstr>
  </property>
  <property fmtid="{D5CDD505-2E9C-101B-9397-08002B2CF9AE}" pid="7" name="MSIP_Label_0cf00cb3-7a5d-4674-b157-6d675423df49_ActionId">
    <vt:lpwstr>6e928dbc-635b-4430-857d-626d3a16fd03</vt:lpwstr>
  </property>
  <property fmtid="{D5CDD505-2E9C-101B-9397-08002B2CF9AE}" pid="8" name="MSIP_Label_0cf00cb3-7a5d-4674-b157-6d675423df49_ContentBits">
    <vt:lpwstr>0</vt:lpwstr>
  </property>
</Properties>
</file>