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81" r:id="rId2"/>
    <p:sldId id="282" r:id="rId3"/>
    <p:sldId id="283" r:id="rId4"/>
    <p:sldId id="284" r:id="rId5"/>
    <p:sldId id="285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5BE"/>
    <a:srgbClr val="B8E8FE"/>
    <a:srgbClr val="CAEEFE"/>
    <a:srgbClr val="D8F2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512CE7-B111-C414-807E-B40352B49997}" v="63" dt="2023-09-28T15:35:23.705"/>
    <p1510:client id="{AB7A2438-EAC0-46E3-8A81-ADB8BE5C08F4}" v="24" dt="2023-09-25T21:02:19.8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5" d="100"/>
          <a:sy n="45" d="100"/>
        </p:scale>
        <p:origin x="14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542077-BD4C-47DF-8D34-2901ABF44E15}" type="datetimeFigureOut">
              <a:rPr lang="en-CA" smtClean="0"/>
              <a:t>2023-10-03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5E43E1-7687-414E-AE13-471E6CAFE20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68173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1. Grid </a:t>
            </a:r>
          </a:p>
          <a:p>
            <a:r>
              <a:rPr lang="en-CA" dirty="0"/>
              <a:t>2. Green line</a:t>
            </a:r>
          </a:p>
          <a:p>
            <a:r>
              <a:rPr lang="en-CA" dirty="0"/>
              <a:t>3. Zone </a:t>
            </a:r>
            <a:r>
              <a:rPr lang="en-CA" dirty="0" err="1"/>
              <a:t>d’accélération</a:t>
            </a:r>
            <a:r>
              <a:rPr lang="en-CA" dirty="0"/>
              <a:t> </a:t>
            </a:r>
          </a:p>
          <a:p>
            <a:r>
              <a:rPr lang="en-CA" dirty="0"/>
              <a:t>4. Caps </a:t>
            </a:r>
          </a:p>
          <a:p>
            <a:r>
              <a:rPr lang="en-CA" dirty="0"/>
              <a:t>5. Blue line 1</a:t>
            </a:r>
          </a:p>
          <a:p>
            <a:r>
              <a:rPr lang="en-CA" dirty="0"/>
              <a:t>Blue line 30</a:t>
            </a:r>
          </a:p>
          <a:p>
            <a:r>
              <a:rPr lang="en-CA" dirty="0"/>
              <a:t>Blue 60 </a:t>
            </a:r>
          </a:p>
          <a:p>
            <a:r>
              <a:rPr lang="en-CA" dirty="0"/>
              <a:t>END -  orange line </a:t>
            </a:r>
            <a:r>
              <a:rPr lang="en-CA" dirty="0" err="1"/>
              <a:t>bcomes</a:t>
            </a:r>
            <a:r>
              <a:rPr lang="en-CA" dirty="0"/>
              <a:t> blue 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E43E1-7687-414E-AE13-471E6CAFE20D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654017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1. Grid </a:t>
            </a:r>
          </a:p>
          <a:p>
            <a:r>
              <a:rPr lang="en-CA" dirty="0"/>
              <a:t>2. Green line</a:t>
            </a:r>
          </a:p>
          <a:p>
            <a:r>
              <a:rPr lang="en-CA" dirty="0"/>
              <a:t>3. Zone </a:t>
            </a:r>
            <a:r>
              <a:rPr lang="en-CA" dirty="0" err="1"/>
              <a:t>d’accélération</a:t>
            </a:r>
            <a:r>
              <a:rPr lang="en-CA" dirty="0"/>
              <a:t> </a:t>
            </a:r>
          </a:p>
          <a:p>
            <a:r>
              <a:rPr lang="en-CA" dirty="0"/>
              <a:t>4. Caps </a:t>
            </a:r>
          </a:p>
          <a:p>
            <a:r>
              <a:rPr lang="en-CA" dirty="0"/>
              <a:t>5. Blue line 1</a:t>
            </a:r>
          </a:p>
          <a:p>
            <a:r>
              <a:rPr lang="en-CA" dirty="0"/>
              <a:t>Blue line 30</a:t>
            </a:r>
          </a:p>
          <a:p>
            <a:r>
              <a:rPr lang="en-CA" dirty="0"/>
              <a:t>Blue 60 </a:t>
            </a:r>
          </a:p>
          <a:p>
            <a:r>
              <a:rPr lang="en-CA" dirty="0"/>
              <a:t>END -  orange line </a:t>
            </a:r>
            <a:r>
              <a:rPr lang="en-CA" dirty="0" err="1"/>
              <a:t>bcomes</a:t>
            </a:r>
            <a:r>
              <a:rPr lang="en-CA" dirty="0"/>
              <a:t> blue 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E43E1-7687-414E-AE13-471E6CAFE20D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849506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1. Grid </a:t>
            </a:r>
          </a:p>
          <a:p>
            <a:r>
              <a:rPr lang="en-CA" dirty="0"/>
              <a:t>2. Green line</a:t>
            </a:r>
          </a:p>
          <a:p>
            <a:r>
              <a:rPr lang="en-CA" dirty="0"/>
              <a:t>3. Zone </a:t>
            </a:r>
            <a:r>
              <a:rPr lang="en-CA" dirty="0" err="1"/>
              <a:t>d’accélération</a:t>
            </a:r>
            <a:r>
              <a:rPr lang="en-CA" dirty="0"/>
              <a:t> </a:t>
            </a:r>
          </a:p>
          <a:p>
            <a:r>
              <a:rPr lang="en-CA" dirty="0"/>
              <a:t>4. Caps </a:t>
            </a:r>
          </a:p>
          <a:p>
            <a:r>
              <a:rPr lang="en-CA" dirty="0"/>
              <a:t>5. Blue line 1</a:t>
            </a:r>
          </a:p>
          <a:p>
            <a:r>
              <a:rPr lang="en-CA" dirty="0"/>
              <a:t>Blue line 30</a:t>
            </a:r>
          </a:p>
          <a:p>
            <a:r>
              <a:rPr lang="en-CA" dirty="0"/>
              <a:t>Blue 60 </a:t>
            </a:r>
          </a:p>
          <a:p>
            <a:r>
              <a:rPr lang="en-CA" dirty="0"/>
              <a:t>END -  orange line </a:t>
            </a:r>
            <a:r>
              <a:rPr lang="en-CA" dirty="0" err="1"/>
              <a:t>bcomes</a:t>
            </a:r>
            <a:r>
              <a:rPr lang="en-CA" dirty="0"/>
              <a:t> blue 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E43E1-7687-414E-AE13-471E6CAFE20D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075823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1. Grid </a:t>
            </a:r>
          </a:p>
          <a:p>
            <a:r>
              <a:rPr lang="en-CA" dirty="0"/>
              <a:t>2. Green line</a:t>
            </a:r>
          </a:p>
          <a:p>
            <a:r>
              <a:rPr lang="en-CA" dirty="0"/>
              <a:t>3. Zone </a:t>
            </a:r>
            <a:r>
              <a:rPr lang="en-CA" dirty="0" err="1"/>
              <a:t>d’accélération</a:t>
            </a:r>
            <a:r>
              <a:rPr lang="en-CA" dirty="0"/>
              <a:t> </a:t>
            </a:r>
          </a:p>
          <a:p>
            <a:r>
              <a:rPr lang="en-CA" dirty="0"/>
              <a:t>4. Caps </a:t>
            </a:r>
          </a:p>
          <a:p>
            <a:r>
              <a:rPr lang="en-CA" dirty="0"/>
              <a:t>5. Blue line 1</a:t>
            </a:r>
          </a:p>
          <a:p>
            <a:r>
              <a:rPr lang="en-CA" dirty="0"/>
              <a:t>Blue line 30</a:t>
            </a:r>
          </a:p>
          <a:p>
            <a:r>
              <a:rPr lang="en-CA" dirty="0"/>
              <a:t>Blue 60 </a:t>
            </a:r>
          </a:p>
          <a:p>
            <a:r>
              <a:rPr lang="en-CA" dirty="0"/>
              <a:t>END -  orange line </a:t>
            </a:r>
            <a:r>
              <a:rPr lang="en-CA" dirty="0" err="1"/>
              <a:t>bcomes</a:t>
            </a:r>
            <a:r>
              <a:rPr lang="en-CA" dirty="0"/>
              <a:t> blue 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E43E1-7687-414E-AE13-471E6CAFE20D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881024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1. Grid </a:t>
            </a:r>
          </a:p>
          <a:p>
            <a:r>
              <a:rPr lang="en-CA" dirty="0"/>
              <a:t>2. Green line</a:t>
            </a:r>
          </a:p>
          <a:p>
            <a:r>
              <a:rPr lang="en-CA" dirty="0"/>
              <a:t>3. Zone </a:t>
            </a:r>
            <a:r>
              <a:rPr lang="en-CA" dirty="0" err="1"/>
              <a:t>d’accélération</a:t>
            </a:r>
            <a:r>
              <a:rPr lang="en-CA" dirty="0"/>
              <a:t> </a:t>
            </a:r>
          </a:p>
          <a:p>
            <a:r>
              <a:rPr lang="en-CA" dirty="0"/>
              <a:t>4. Caps </a:t>
            </a:r>
          </a:p>
          <a:p>
            <a:r>
              <a:rPr lang="en-CA" dirty="0"/>
              <a:t>5. Blue line 1</a:t>
            </a:r>
          </a:p>
          <a:p>
            <a:r>
              <a:rPr lang="en-CA" dirty="0"/>
              <a:t>Blue line 30</a:t>
            </a:r>
          </a:p>
          <a:p>
            <a:r>
              <a:rPr lang="en-CA" dirty="0"/>
              <a:t>Blue 60 </a:t>
            </a:r>
          </a:p>
          <a:p>
            <a:r>
              <a:rPr lang="en-CA" dirty="0"/>
              <a:t>END -  orange line </a:t>
            </a:r>
            <a:r>
              <a:rPr lang="en-CA" dirty="0" err="1"/>
              <a:t>bcomes</a:t>
            </a:r>
            <a:r>
              <a:rPr lang="en-CA" dirty="0"/>
              <a:t> blue 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E43E1-7687-414E-AE13-471E6CAFE20D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606628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85874-FB1B-4167-8BF5-47AAAEBEB1BF}" type="datetimeFigureOut">
              <a:rPr lang="en-CA" smtClean="0"/>
              <a:t>2023-10-03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BF800-6A96-4DBF-926B-2BA7981ADF8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95861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85874-FB1B-4167-8BF5-47AAAEBEB1BF}" type="datetimeFigureOut">
              <a:rPr lang="en-CA" smtClean="0"/>
              <a:t>2023-10-03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BF800-6A96-4DBF-926B-2BA7981ADF8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06810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85874-FB1B-4167-8BF5-47AAAEBEB1BF}" type="datetimeFigureOut">
              <a:rPr lang="en-CA" smtClean="0"/>
              <a:t>2023-10-03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BF800-6A96-4DBF-926B-2BA7981ADF8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30967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85874-FB1B-4167-8BF5-47AAAEBEB1BF}" type="datetimeFigureOut">
              <a:rPr lang="en-CA" smtClean="0"/>
              <a:t>2023-10-03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BF800-6A96-4DBF-926B-2BA7981ADF8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70055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85874-FB1B-4167-8BF5-47AAAEBEB1BF}" type="datetimeFigureOut">
              <a:rPr lang="en-CA" smtClean="0"/>
              <a:t>2023-10-03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BF800-6A96-4DBF-926B-2BA7981ADF8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72696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85874-FB1B-4167-8BF5-47AAAEBEB1BF}" type="datetimeFigureOut">
              <a:rPr lang="en-CA" smtClean="0"/>
              <a:t>2023-10-03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BF800-6A96-4DBF-926B-2BA7981ADF8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99238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85874-FB1B-4167-8BF5-47AAAEBEB1BF}" type="datetimeFigureOut">
              <a:rPr lang="en-CA" smtClean="0"/>
              <a:t>2023-10-03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BF800-6A96-4DBF-926B-2BA7981ADF8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64809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85874-FB1B-4167-8BF5-47AAAEBEB1BF}" type="datetimeFigureOut">
              <a:rPr lang="en-CA" smtClean="0"/>
              <a:t>2023-10-03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BF800-6A96-4DBF-926B-2BA7981ADF8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24550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85874-FB1B-4167-8BF5-47AAAEBEB1BF}" type="datetimeFigureOut">
              <a:rPr lang="en-CA" smtClean="0"/>
              <a:t>2023-10-03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BF800-6A96-4DBF-926B-2BA7981ADF8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40894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85874-FB1B-4167-8BF5-47AAAEBEB1BF}" type="datetimeFigureOut">
              <a:rPr lang="en-CA" smtClean="0"/>
              <a:t>2023-10-03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BF800-6A96-4DBF-926B-2BA7981ADF8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90613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85874-FB1B-4167-8BF5-47AAAEBEB1BF}" type="datetimeFigureOut">
              <a:rPr lang="en-CA" smtClean="0"/>
              <a:t>2023-10-03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BF800-6A96-4DBF-926B-2BA7981ADF8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06168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D85874-FB1B-4167-8BF5-47AAAEBEB1BF}" type="datetimeFigureOut">
              <a:rPr lang="en-CA" smtClean="0"/>
              <a:t>2023-10-03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BF800-6A96-4DBF-926B-2BA7981ADF8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74360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Graphic 57">
            <a:extLst>
              <a:ext uri="{FF2B5EF4-FFF2-40B4-BE49-F238E27FC236}">
                <a16:creationId xmlns:a16="http://schemas.microsoft.com/office/drawing/2014/main" id="{7D99C212-99E6-4857-407F-243F973182C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18893" y="1161331"/>
            <a:ext cx="10906225" cy="448187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BD42F5E-36C0-CA5A-6CC6-55637403BAE8}"/>
              </a:ext>
            </a:extLst>
          </p:cNvPr>
          <p:cNvSpPr txBox="1"/>
          <p:nvPr/>
        </p:nvSpPr>
        <p:spPr>
          <a:xfrm>
            <a:off x="2434204" y="5926871"/>
            <a:ext cx="7323591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CA" sz="1600" b="1" dirty="0">
                <a:solidFill>
                  <a:schemeClr val="bg2">
                    <a:lumMod val="50000"/>
                  </a:schemeClr>
                </a:solidFill>
                <a:latin typeface="Dax Offc Pro"/>
                <a:ea typeface="+mn-lt"/>
                <a:cs typeface="+mn-lt"/>
              </a:rPr>
              <a:t>Gamme dans les </a:t>
            </a:r>
            <a:r>
              <a:rPr lang="en-CA" sz="1600" b="1" dirty="0" err="1">
                <a:solidFill>
                  <a:schemeClr val="bg2">
                    <a:lumMod val="50000"/>
                  </a:schemeClr>
                </a:solidFill>
                <a:latin typeface="Dax Offc Pro"/>
                <a:ea typeface="+mn-lt"/>
                <a:cs typeface="+mn-lt"/>
              </a:rPr>
              <a:t>rendements</a:t>
            </a:r>
            <a:r>
              <a:rPr lang="en-CA" sz="1600" b="1" dirty="0">
                <a:solidFill>
                  <a:schemeClr val="bg2">
                    <a:lumMod val="50000"/>
                  </a:schemeClr>
                </a:solidFill>
                <a:latin typeface="Dax Offc Pro"/>
                <a:ea typeface="+mn-lt"/>
                <a:cs typeface="+mn-lt"/>
              </a:rPr>
              <a:t> de prix de</a:t>
            </a:r>
            <a:r>
              <a:rPr lang="en-CA" sz="1600" b="1" dirty="0">
                <a:solidFill>
                  <a:schemeClr val="bg2">
                    <a:lumMod val="50000"/>
                  </a:schemeClr>
                </a:solidFill>
                <a:latin typeface="Dax Offc Pro"/>
              </a:rPr>
              <a:t> </a:t>
            </a:r>
            <a:r>
              <a:rPr lang="en-US" sz="1600" b="1" dirty="0">
                <a:solidFill>
                  <a:schemeClr val="bg2">
                    <a:lumMod val="50000"/>
                  </a:schemeClr>
                </a:solidFill>
                <a:latin typeface="Dax Offc Pro"/>
              </a:rPr>
              <a:t>ZUE - FINB BMO S&amp;P 500 </a:t>
            </a:r>
            <a:r>
              <a:rPr lang="en-US" sz="1600" b="1" dirty="0" err="1">
                <a:solidFill>
                  <a:schemeClr val="bg2">
                    <a:lumMod val="50000"/>
                  </a:schemeClr>
                </a:solidFill>
                <a:latin typeface="Dax Offc Pro"/>
              </a:rPr>
              <a:t>couvert</a:t>
            </a:r>
            <a:r>
              <a:rPr lang="en-US" sz="1600" b="1" dirty="0">
                <a:solidFill>
                  <a:schemeClr val="bg2">
                    <a:lumMod val="50000"/>
                  </a:schemeClr>
                </a:solidFill>
                <a:latin typeface="Dax Offc Pro"/>
              </a:rPr>
              <a:t> </a:t>
            </a:r>
            <a:r>
              <a:rPr lang="en-US" sz="1600" b="1" dirty="0" err="1">
                <a:solidFill>
                  <a:schemeClr val="bg2">
                    <a:lumMod val="50000"/>
                  </a:schemeClr>
                </a:solidFill>
                <a:latin typeface="Dax Offc Pro"/>
              </a:rPr>
              <a:t>en</a:t>
            </a:r>
            <a:r>
              <a:rPr lang="en-US" sz="1600" b="1" dirty="0">
                <a:solidFill>
                  <a:schemeClr val="bg2">
                    <a:lumMod val="50000"/>
                  </a:schemeClr>
                </a:solidFill>
                <a:latin typeface="Dax Offc Pro"/>
              </a:rPr>
              <a:t> dollars </a:t>
            </a:r>
            <a:r>
              <a:rPr lang="en-US" sz="1600" b="1" dirty="0" err="1">
                <a:solidFill>
                  <a:schemeClr val="bg2">
                    <a:lumMod val="50000"/>
                  </a:schemeClr>
                </a:solidFill>
                <a:latin typeface="Dax Offc Pro"/>
              </a:rPr>
              <a:t>canadiens</a:t>
            </a:r>
            <a:endParaRPr lang="en-CA" sz="1600" b="1" dirty="0" err="1">
              <a:solidFill>
                <a:schemeClr val="bg2">
                  <a:lumMod val="50000"/>
                </a:schemeClr>
              </a:solidFill>
              <a:latin typeface="Dax Offc Pro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6B6B528-60DF-0D42-6B47-AB9C6794902F}"/>
              </a:ext>
            </a:extLst>
          </p:cNvPr>
          <p:cNvSpPr txBox="1"/>
          <p:nvPr/>
        </p:nvSpPr>
        <p:spPr>
          <a:xfrm rot="16200000">
            <a:off x="-2893480" y="2982843"/>
            <a:ext cx="6217666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CA" sz="1600" b="1" dirty="0">
                <a:solidFill>
                  <a:schemeClr val="bg2">
                    <a:lumMod val="50000"/>
                  </a:schemeClr>
                </a:solidFill>
                <a:latin typeface="Dax Offc Pro"/>
              </a:rPr>
              <a:t>ZUEA - </a:t>
            </a:r>
            <a:r>
              <a:rPr lang="fr-CA" sz="1600" dirty="0">
                <a:solidFill>
                  <a:schemeClr val="bg2">
                    <a:lumMod val="50000"/>
                  </a:schemeClr>
                </a:solidFill>
                <a:latin typeface="Dax Offc Pro"/>
                <a:ea typeface="Calibri"/>
                <a:cs typeface="Calibri"/>
              </a:rPr>
              <a:t>FNB BMO d’actions américaines à rendement majoré couvert en dollars canadiens -</a:t>
            </a:r>
            <a:r>
              <a:rPr lang="fr-CA" sz="1600" dirty="0">
                <a:solidFill>
                  <a:schemeClr val="bg2">
                    <a:lumMod val="50000"/>
                  </a:schemeClr>
                </a:solidFill>
                <a:latin typeface="Dax Offc Pro"/>
                <a:ea typeface="+mn-lt"/>
                <a:cs typeface="+mn-lt"/>
              </a:rPr>
              <a:t> </a:t>
            </a:r>
            <a:r>
              <a:rPr lang="fr-CA" sz="1600" dirty="0">
                <a:solidFill>
                  <a:schemeClr val="bg2">
                    <a:lumMod val="50000"/>
                  </a:schemeClr>
                </a:solidFill>
                <a:ea typeface="+mn-lt"/>
                <a:cs typeface="+mn-lt"/>
              </a:rPr>
              <a:t>Profits / pertes</a:t>
            </a:r>
            <a:endParaRPr lang="en-CA" sz="1600" b="1" dirty="0">
              <a:solidFill>
                <a:schemeClr val="bg2">
                  <a:lumMod val="50000"/>
                </a:schemeClr>
              </a:solidFill>
              <a:latin typeface="Dax Offc Pro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1C3BA45-A70C-AB55-90A7-8514627C0253}"/>
              </a:ext>
            </a:extLst>
          </p:cNvPr>
          <p:cNvSpPr txBox="1"/>
          <p:nvPr/>
        </p:nvSpPr>
        <p:spPr>
          <a:xfrm>
            <a:off x="6057812" y="5657323"/>
            <a:ext cx="4090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200" dirty="0">
                <a:solidFill>
                  <a:schemeClr val="bg2">
                    <a:lumMod val="50000"/>
                  </a:schemeClr>
                </a:solidFill>
              </a:rPr>
              <a:t>0 %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58F6102-3AB7-30C6-BB73-37FABB4107DB}"/>
              </a:ext>
            </a:extLst>
          </p:cNvPr>
          <p:cNvSpPr txBox="1"/>
          <p:nvPr/>
        </p:nvSpPr>
        <p:spPr>
          <a:xfrm>
            <a:off x="7141708" y="5657323"/>
            <a:ext cx="4090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200" dirty="0">
                <a:solidFill>
                  <a:schemeClr val="bg2">
                    <a:lumMod val="50000"/>
                  </a:schemeClr>
                </a:solidFill>
              </a:rPr>
              <a:t>2 %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59F6635-A62B-03EF-90C3-28EF5B75DF8E}"/>
              </a:ext>
            </a:extLst>
          </p:cNvPr>
          <p:cNvSpPr txBox="1"/>
          <p:nvPr/>
        </p:nvSpPr>
        <p:spPr>
          <a:xfrm>
            <a:off x="8225604" y="5657323"/>
            <a:ext cx="4090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200" dirty="0">
                <a:solidFill>
                  <a:schemeClr val="bg2">
                    <a:lumMod val="50000"/>
                  </a:schemeClr>
                </a:solidFill>
              </a:rPr>
              <a:t>4 %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D6EF1A7-23D5-8668-BBFF-178344C98A04}"/>
              </a:ext>
            </a:extLst>
          </p:cNvPr>
          <p:cNvSpPr txBox="1"/>
          <p:nvPr/>
        </p:nvSpPr>
        <p:spPr>
          <a:xfrm>
            <a:off x="9309500" y="5657323"/>
            <a:ext cx="4090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200" dirty="0">
                <a:solidFill>
                  <a:schemeClr val="bg2">
                    <a:lumMod val="50000"/>
                  </a:schemeClr>
                </a:solidFill>
              </a:rPr>
              <a:t>6 %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DF4441D-16AC-6D43-809E-F5EC27345C43}"/>
              </a:ext>
            </a:extLst>
          </p:cNvPr>
          <p:cNvSpPr txBox="1"/>
          <p:nvPr/>
        </p:nvSpPr>
        <p:spPr>
          <a:xfrm>
            <a:off x="10393396" y="5657323"/>
            <a:ext cx="4090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200" dirty="0">
                <a:solidFill>
                  <a:schemeClr val="bg2">
                    <a:lumMod val="50000"/>
                  </a:schemeClr>
                </a:solidFill>
              </a:rPr>
              <a:t>8 %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3B25193-3F69-255A-A048-53629CDE8E38}"/>
              </a:ext>
            </a:extLst>
          </p:cNvPr>
          <p:cNvSpPr txBox="1"/>
          <p:nvPr/>
        </p:nvSpPr>
        <p:spPr>
          <a:xfrm>
            <a:off x="11477293" y="5657323"/>
            <a:ext cx="4876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200" dirty="0">
                <a:solidFill>
                  <a:schemeClr val="bg2">
                    <a:lumMod val="50000"/>
                  </a:schemeClr>
                </a:solidFill>
              </a:rPr>
              <a:t>10 %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67C61B3-39D5-DAE0-9C53-C11BA37210C6}"/>
              </a:ext>
            </a:extLst>
          </p:cNvPr>
          <p:cNvSpPr txBox="1"/>
          <p:nvPr/>
        </p:nvSpPr>
        <p:spPr>
          <a:xfrm>
            <a:off x="582509" y="5657323"/>
            <a:ext cx="6204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dirty="0">
                <a:solidFill>
                  <a:schemeClr val="bg2">
                    <a:lumMod val="50000"/>
                  </a:schemeClr>
                </a:solidFill>
              </a:rPr>
              <a:t>-10 %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A864099-D41A-56DE-FCAD-9079CFD9B74E}"/>
              </a:ext>
            </a:extLst>
          </p:cNvPr>
          <p:cNvSpPr txBox="1"/>
          <p:nvPr/>
        </p:nvSpPr>
        <p:spPr>
          <a:xfrm>
            <a:off x="1729509" y="5657323"/>
            <a:ext cx="5630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dirty="0">
                <a:solidFill>
                  <a:schemeClr val="bg2">
                    <a:lumMod val="50000"/>
                  </a:schemeClr>
                </a:solidFill>
              </a:rPr>
              <a:t>-8 %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8B6BF81-3BCE-5CB2-D744-314CABBD4A7D}"/>
              </a:ext>
            </a:extLst>
          </p:cNvPr>
          <p:cNvSpPr txBox="1"/>
          <p:nvPr/>
        </p:nvSpPr>
        <p:spPr>
          <a:xfrm>
            <a:off x="2819086" y="5657323"/>
            <a:ext cx="5630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dirty="0">
                <a:solidFill>
                  <a:schemeClr val="bg2">
                    <a:lumMod val="50000"/>
                  </a:schemeClr>
                </a:solidFill>
              </a:rPr>
              <a:t>-6 %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7304827-4768-DCC7-61B0-AEF882154BB5}"/>
              </a:ext>
            </a:extLst>
          </p:cNvPr>
          <p:cNvSpPr txBox="1"/>
          <p:nvPr/>
        </p:nvSpPr>
        <p:spPr>
          <a:xfrm>
            <a:off x="3908663" y="5657323"/>
            <a:ext cx="6004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dirty="0">
                <a:solidFill>
                  <a:schemeClr val="bg2">
                    <a:lumMod val="50000"/>
                  </a:schemeClr>
                </a:solidFill>
              </a:rPr>
              <a:t>-4 %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2C7069E-8F23-626F-7F65-62B4DF8BD779}"/>
              </a:ext>
            </a:extLst>
          </p:cNvPr>
          <p:cNvSpPr txBox="1"/>
          <p:nvPr/>
        </p:nvSpPr>
        <p:spPr>
          <a:xfrm>
            <a:off x="4954936" y="5657323"/>
            <a:ext cx="4956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dirty="0">
                <a:solidFill>
                  <a:schemeClr val="bg2">
                    <a:lumMod val="50000"/>
                  </a:schemeClr>
                </a:solidFill>
              </a:rPr>
              <a:t>-2 %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96427DA-AC52-0A54-B390-A129C929BEBD}"/>
              </a:ext>
            </a:extLst>
          </p:cNvPr>
          <p:cNvSpPr txBox="1"/>
          <p:nvPr/>
        </p:nvSpPr>
        <p:spPr>
          <a:xfrm>
            <a:off x="331480" y="3277764"/>
            <a:ext cx="5261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200" dirty="0">
                <a:solidFill>
                  <a:schemeClr val="bg2">
                    <a:lumMod val="50000"/>
                  </a:schemeClr>
                </a:solidFill>
              </a:rPr>
              <a:t>0.0 %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8037B4D-2B69-A1D8-FDD2-65F7BDB2209A}"/>
              </a:ext>
            </a:extLst>
          </p:cNvPr>
          <p:cNvSpPr txBox="1"/>
          <p:nvPr/>
        </p:nvSpPr>
        <p:spPr>
          <a:xfrm>
            <a:off x="331480" y="2733754"/>
            <a:ext cx="5261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200" dirty="0">
                <a:solidFill>
                  <a:schemeClr val="bg2">
                    <a:lumMod val="50000"/>
                  </a:schemeClr>
                </a:solidFill>
              </a:rPr>
              <a:t>2.5 %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2033BE5-318C-ADE7-D885-20402BA1E8C8}"/>
              </a:ext>
            </a:extLst>
          </p:cNvPr>
          <p:cNvSpPr txBox="1"/>
          <p:nvPr/>
        </p:nvSpPr>
        <p:spPr>
          <a:xfrm>
            <a:off x="331480" y="2166595"/>
            <a:ext cx="5261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200" dirty="0">
                <a:solidFill>
                  <a:schemeClr val="bg2">
                    <a:lumMod val="50000"/>
                  </a:schemeClr>
                </a:solidFill>
              </a:rPr>
              <a:t>5.0 %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17F2771-7147-3509-D17B-EC0594A5558C}"/>
              </a:ext>
            </a:extLst>
          </p:cNvPr>
          <p:cNvSpPr txBox="1"/>
          <p:nvPr/>
        </p:nvSpPr>
        <p:spPr>
          <a:xfrm>
            <a:off x="331480" y="1611010"/>
            <a:ext cx="5261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200" dirty="0">
                <a:solidFill>
                  <a:schemeClr val="bg2">
                    <a:lumMod val="50000"/>
                  </a:schemeClr>
                </a:solidFill>
              </a:rPr>
              <a:t>7.5 %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2AFC17B-7768-3981-72EA-BB9D2F763CE3}"/>
              </a:ext>
            </a:extLst>
          </p:cNvPr>
          <p:cNvSpPr txBox="1"/>
          <p:nvPr/>
        </p:nvSpPr>
        <p:spPr>
          <a:xfrm>
            <a:off x="252932" y="1043851"/>
            <a:ext cx="6046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200" dirty="0">
                <a:solidFill>
                  <a:schemeClr val="bg2">
                    <a:lumMod val="50000"/>
                  </a:schemeClr>
                </a:solidFill>
              </a:rPr>
              <a:t>10.0 %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F51E6CF-769D-34FE-E11B-D21366769608}"/>
              </a:ext>
            </a:extLst>
          </p:cNvPr>
          <p:cNvSpPr txBox="1"/>
          <p:nvPr/>
        </p:nvSpPr>
        <p:spPr>
          <a:xfrm>
            <a:off x="206446" y="5500103"/>
            <a:ext cx="6511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200" dirty="0">
                <a:solidFill>
                  <a:schemeClr val="bg2">
                    <a:lumMod val="50000"/>
                  </a:schemeClr>
                </a:solidFill>
              </a:rPr>
              <a:t>-10.0 %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87D1323-E02F-1091-2CF9-E41B4C7A1D4E}"/>
              </a:ext>
            </a:extLst>
          </p:cNvPr>
          <p:cNvSpPr txBox="1"/>
          <p:nvPr/>
        </p:nvSpPr>
        <p:spPr>
          <a:xfrm>
            <a:off x="284992" y="4932944"/>
            <a:ext cx="5725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200" dirty="0">
                <a:solidFill>
                  <a:schemeClr val="bg2">
                    <a:lumMod val="50000"/>
                  </a:schemeClr>
                </a:solidFill>
              </a:rPr>
              <a:t>-7.5 %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9478A1D-DD3C-039E-275F-B8A4EEE9B59E}"/>
              </a:ext>
            </a:extLst>
          </p:cNvPr>
          <p:cNvSpPr txBox="1"/>
          <p:nvPr/>
        </p:nvSpPr>
        <p:spPr>
          <a:xfrm>
            <a:off x="284992" y="4377359"/>
            <a:ext cx="5725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200" dirty="0">
                <a:solidFill>
                  <a:schemeClr val="bg2">
                    <a:lumMod val="50000"/>
                  </a:schemeClr>
                </a:solidFill>
              </a:rPr>
              <a:t>-5.0 %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9FF6E9B-BDF4-D4FB-C2B5-BA66B464F999}"/>
              </a:ext>
            </a:extLst>
          </p:cNvPr>
          <p:cNvSpPr txBox="1"/>
          <p:nvPr/>
        </p:nvSpPr>
        <p:spPr>
          <a:xfrm>
            <a:off x="284992" y="3810200"/>
            <a:ext cx="5725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200" dirty="0">
                <a:solidFill>
                  <a:schemeClr val="bg2">
                    <a:lumMod val="50000"/>
                  </a:schemeClr>
                </a:solidFill>
              </a:rPr>
              <a:t>-2.5 %</a:t>
            </a:r>
          </a:p>
        </p:txBody>
      </p:sp>
      <p:sp>
        <p:nvSpPr>
          <p:cNvPr id="54" name="Title 1">
            <a:extLst>
              <a:ext uri="{FF2B5EF4-FFF2-40B4-BE49-F238E27FC236}">
                <a16:creationId xmlns:a16="http://schemas.microsoft.com/office/drawing/2014/main" id="{F42914F5-0AB2-0B66-26DA-C4270AADD5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088" y="130422"/>
            <a:ext cx="11025562" cy="713732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2800" kern="1200" dirty="0">
                <a:latin typeface="Dax Offc Pro"/>
              </a:rPr>
              <a:t>FNB à </a:t>
            </a:r>
            <a:r>
              <a:rPr lang="en-US" sz="2800" kern="1200" dirty="0" err="1">
                <a:latin typeface="Dax Offc Pro"/>
              </a:rPr>
              <a:t>rendement</a:t>
            </a:r>
            <a:r>
              <a:rPr lang="en-US" sz="2800" kern="1200" dirty="0">
                <a:latin typeface="Dax Offc Pro"/>
              </a:rPr>
              <a:t> </a:t>
            </a:r>
            <a:r>
              <a:rPr lang="en-US" sz="2800" kern="1200" dirty="0" err="1">
                <a:latin typeface="Dax Offc Pro"/>
              </a:rPr>
              <a:t>accéléré</a:t>
            </a:r>
            <a:r>
              <a:rPr lang="en-US" sz="2800" kern="1200" dirty="0">
                <a:latin typeface="Dax Offc Pro"/>
              </a:rPr>
              <a:t>*</a:t>
            </a:r>
            <a:br>
              <a:rPr lang="en-US" sz="2800" dirty="0">
                <a:latin typeface="Dax Offc Pro"/>
              </a:rPr>
            </a:br>
            <a:r>
              <a:rPr lang="en-US" sz="2000" dirty="0">
                <a:solidFill>
                  <a:srgbClr val="000000"/>
                </a:solidFill>
                <a:latin typeface="Dax Offc Pro"/>
              </a:rPr>
              <a:t>(</a:t>
            </a:r>
            <a:r>
              <a:rPr lang="en-US" sz="2000" dirty="0" err="1">
                <a:solidFill>
                  <a:srgbClr val="000000"/>
                </a:solidFill>
                <a:latin typeface="Dax Offc Pro"/>
              </a:rPr>
              <a:t>Période</a:t>
            </a:r>
            <a:r>
              <a:rPr lang="en-US" sz="2000" dirty="0">
                <a:solidFill>
                  <a:srgbClr val="000000"/>
                </a:solidFill>
                <a:latin typeface="Dax Offc Pro"/>
              </a:rPr>
              <a:t> de 3 </a:t>
            </a:r>
            <a:r>
              <a:rPr lang="en-US" sz="2000" dirty="0" err="1">
                <a:solidFill>
                  <a:srgbClr val="000000"/>
                </a:solidFill>
                <a:latin typeface="Dax Offc Pro"/>
              </a:rPr>
              <a:t>mois</a:t>
            </a:r>
            <a:r>
              <a:rPr lang="en-US" sz="2000" dirty="0">
                <a:solidFill>
                  <a:srgbClr val="000000"/>
                </a:solidFill>
                <a:latin typeface="Dax Offc Pro"/>
              </a:rPr>
              <a:t>)</a:t>
            </a:r>
            <a:endParaRPr lang="en-US" sz="2000" kern="1200" dirty="0">
              <a:solidFill>
                <a:schemeClr val="accent1"/>
              </a:solidFill>
              <a:latin typeface="Dax Offc Pro" panose="020B0504030101020102" pitchFamily="34" charset="0"/>
            </a:endParaRPr>
          </a:p>
        </p:txBody>
      </p: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DA041C0C-B0AE-6AE3-5CC0-659AF56C7493}"/>
              </a:ext>
            </a:extLst>
          </p:cNvPr>
          <p:cNvCxnSpPr>
            <a:cxnSpLocks/>
          </p:cNvCxnSpPr>
          <p:nvPr/>
        </p:nvCxnSpPr>
        <p:spPr>
          <a:xfrm flipV="1">
            <a:off x="818893" y="1161331"/>
            <a:ext cx="10906225" cy="4481874"/>
          </a:xfrm>
          <a:prstGeom prst="line">
            <a:avLst/>
          </a:prstGeom>
          <a:ln w="38100">
            <a:solidFill>
              <a:schemeClr val="accent6"/>
            </a:solidFill>
            <a:prstDash val="sys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>
            <a:extLst>
              <a:ext uri="{FF2B5EF4-FFF2-40B4-BE49-F238E27FC236}">
                <a16:creationId xmlns:a16="http://schemas.microsoft.com/office/drawing/2014/main" id="{9D2A70A7-015E-50F7-A88D-3984B2D35046}"/>
              </a:ext>
            </a:extLst>
          </p:cNvPr>
          <p:cNvSpPr txBox="1"/>
          <p:nvPr/>
        </p:nvSpPr>
        <p:spPr>
          <a:xfrm rot="20053598">
            <a:off x="10069974" y="989723"/>
            <a:ext cx="20505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err="1">
                <a:solidFill>
                  <a:schemeClr val="accent6">
                    <a:lumMod val="75000"/>
                  </a:schemeClr>
                </a:solidFill>
                <a:latin typeface="Dax Offc Pro" panose="020B0504030101020102" pitchFamily="34" charset="0"/>
              </a:rPr>
              <a:t>L’actif</a:t>
            </a:r>
            <a:r>
              <a:rPr lang="en-CA" dirty="0">
                <a:solidFill>
                  <a:schemeClr val="accent6">
                    <a:lumMod val="75000"/>
                  </a:schemeClr>
                </a:solidFill>
                <a:latin typeface="Dax Offc Pro" panose="020B0504030101020102" pitchFamily="34" charset="0"/>
              </a:rPr>
              <a:t> de </a:t>
            </a:r>
            <a:r>
              <a:rPr lang="en-CA" dirty="0" err="1">
                <a:solidFill>
                  <a:schemeClr val="accent6">
                    <a:lumMod val="75000"/>
                  </a:schemeClr>
                </a:solidFill>
                <a:latin typeface="Dax Offc Pro" panose="020B0504030101020102" pitchFamily="34" charset="0"/>
              </a:rPr>
              <a:t>référence</a:t>
            </a:r>
            <a:r>
              <a:rPr lang="en-CA" dirty="0">
                <a:solidFill>
                  <a:schemeClr val="accent6">
                    <a:lumMod val="75000"/>
                  </a:schemeClr>
                </a:solidFill>
                <a:latin typeface="Dax Offc Pro" panose="020B0504030101020102" pitchFamily="34" charset="0"/>
              </a:rPr>
              <a:t> 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51FC29AB-A3A1-6573-AB05-B990BF6B42DD}"/>
              </a:ext>
            </a:extLst>
          </p:cNvPr>
          <p:cNvSpPr txBox="1"/>
          <p:nvPr/>
        </p:nvSpPr>
        <p:spPr>
          <a:xfrm rot="5400000">
            <a:off x="7582103" y="3763408"/>
            <a:ext cx="20955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>
                <a:solidFill>
                  <a:srgbClr val="FF0000"/>
                </a:solidFill>
                <a:latin typeface="Dax Offc Pro" panose="020B0504030101020102" pitchFamily="34" charset="0"/>
              </a:rPr>
              <a:t>Cap à la </a:t>
            </a:r>
            <a:r>
              <a:rPr lang="en-CA" dirty="0" err="1">
                <a:solidFill>
                  <a:srgbClr val="FF0000"/>
                </a:solidFill>
                <a:latin typeface="Dax Offc Pro" panose="020B0504030101020102" pitchFamily="34" charset="0"/>
              </a:rPr>
              <a:t>hausse</a:t>
            </a:r>
            <a:endParaRPr lang="en-CA" dirty="0">
              <a:solidFill>
                <a:srgbClr val="FF0000"/>
              </a:solidFill>
              <a:latin typeface="Dax Offc Pro" panose="020B0504030101020102" pitchFamily="34" charset="0"/>
            </a:endParaRPr>
          </a:p>
        </p:txBody>
      </p: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EB14184F-5C61-E5C8-E316-8B35C9567F18}"/>
              </a:ext>
            </a:extLst>
          </p:cNvPr>
          <p:cNvCxnSpPr>
            <a:cxnSpLocks/>
          </p:cNvCxnSpPr>
          <p:nvPr/>
        </p:nvCxnSpPr>
        <p:spPr>
          <a:xfrm flipV="1">
            <a:off x="6273110" y="3429000"/>
            <a:ext cx="0" cy="2219325"/>
          </a:xfrm>
          <a:prstGeom prst="line">
            <a:avLst/>
          </a:prstGeom>
          <a:ln w="381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30CDD350-5C47-D140-A2C9-22DA3BC4D288}"/>
              </a:ext>
            </a:extLst>
          </p:cNvPr>
          <p:cNvCxnSpPr>
            <a:cxnSpLocks/>
          </p:cNvCxnSpPr>
          <p:nvPr/>
        </p:nvCxnSpPr>
        <p:spPr>
          <a:xfrm flipV="1">
            <a:off x="8451449" y="1644653"/>
            <a:ext cx="0" cy="4003672"/>
          </a:xfrm>
          <a:prstGeom prst="line">
            <a:avLst/>
          </a:prstGeom>
          <a:ln w="381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>
            <a:extLst>
              <a:ext uri="{FF2B5EF4-FFF2-40B4-BE49-F238E27FC236}">
                <a16:creationId xmlns:a16="http://schemas.microsoft.com/office/drawing/2014/main" id="{5630BC46-9B20-B5D0-9BED-EA473640D501}"/>
              </a:ext>
            </a:extLst>
          </p:cNvPr>
          <p:cNvSpPr txBox="1"/>
          <p:nvPr/>
        </p:nvSpPr>
        <p:spPr>
          <a:xfrm>
            <a:off x="8404930" y="1241677"/>
            <a:ext cx="1725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>
                <a:solidFill>
                  <a:schemeClr val="accent2"/>
                </a:solidFill>
                <a:latin typeface="Dax Offc Pro" panose="020B0504030101020102" pitchFamily="34" charset="0"/>
              </a:rPr>
              <a:t>À </a:t>
            </a:r>
            <a:r>
              <a:rPr lang="en-CA" dirty="0" err="1">
                <a:solidFill>
                  <a:schemeClr val="accent2"/>
                </a:solidFill>
                <a:latin typeface="Dax Offc Pro" panose="020B0504030101020102" pitchFamily="34" charset="0"/>
              </a:rPr>
              <a:t>l’expiration</a:t>
            </a:r>
            <a:endParaRPr lang="en-CA" dirty="0">
              <a:solidFill>
                <a:schemeClr val="accent2"/>
              </a:solidFill>
              <a:latin typeface="Dax Offc Pro" panose="020B0504030101020102" pitchFamily="34" charset="0"/>
            </a:endParaRP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3911E672-59E1-5DA2-2B6D-C2F32807E340}"/>
              </a:ext>
            </a:extLst>
          </p:cNvPr>
          <p:cNvSpPr/>
          <p:nvPr/>
        </p:nvSpPr>
        <p:spPr>
          <a:xfrm>
            <a:off x="6273110" y="1626372"/>
            <a:ext cx="2177035" cy="4016833"/>
          </a:xfrm>
          <a:custGeom>
            <a:avLst/>
            <a:gdLst>
              <a:gd name="connsiteX0" fmla="*/ 0 w 2165312"/>
              <a:gd name="connsiteY0" fmla="*/ 0 h 2223203"/>
              <a:gd name="connsiteX1" fmla="*/ 2165312 w 2165312"/>
              <a:gd name="connsiteY1" fmla="*/ 0 h 2223203"/>
              <a:gd name="connsiteX2" fmla="*/ 2165312 w 2165312"/>
              <a:gd name="connsiteY2" fmla="*/ 2223203 h 2223203"/>
              <a:gd name="connsiteX3" fmla="*/ 0 w 2165312"/>
              <a:gd name="connsiteY3" fmla="*/ 2223203 h 2223203"/>
              <a:gd name="connsiteX4" fmla="*/ 0 w 2165312"/>
              <a:gd name="connsiteY4" fmla="*/ 0 h 2223203"/>
              <a:gd name="connsiteX0" fmla="*/ 0 w 2177035"/>
              <a:gd name="connsiteY0" fmla="*/ 1793630 h 4016833"/>
              <a:gd name="connsiteX1" fmla="*/ 2177035 w 2177035"/>
              <a:gd name="connsiteY1" fmla="*/ 0 h 4016833"/>
              <a:gd name="connsiteX2" fmla="*/ 2165312 w 2177035"/>
              <a:gd name="connsiteY2" fmla="*/ 4016833 h 4016833"/>
              <a:gd name="connsiteX3" fmla="*/ 0 w 2177035"/>
              <a:gd name="connsiteY3" fmla="*/ 4016833 h 4016833"/>
              <a:gd name="connsiteX4" fmla="*/ 0 w 2177035"/>
              <a:gd name="connsiteY4" fmla="*/ 1793630 h 40168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77035" h="4016833">
                <a:moveTo>
                  <a:pt x="0" y="1793630"/>
                </a:moveTo>
                <a:lnTo>
                  <a:pt x="2177035" y="0"/>
                </a:lnTo>
                <a:cubicBezTo>
                  <a:pt x="2173127" y="1338944"/>
                  <a:pt x="2169220" y="2677889"/>
                  <a:pt x="2165312" y="4016833"/>
                </a:cubicBezTo>
                <a:lnTo>
                  <a:pt x="0" y="4016833"/>
                </a:lnTo>
                <a:lnTo>
                  <a:pt x="0" y="1793630"/>
                </a:lnTo>
                <a:close/>
              </a:path>
            </a:pathLst>
          </a:custGeom>
          <a:solidFill>
            <a:srgbClr val="B8E8FE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BF9592B2-FF0C-94D9-C249-3805DF3E2BB1}"/>
              </a:ext>
            </a:extLst>
          </p:cNvPr>
          <p:cNvSpPr txBox="1"/>
          <p:nvPr/>
        </p:nvSpPr>
        <p:spPr>
          <a:xfrm>
            <a:off x="6465123" y="4995852"/>
            <a:ext cx="17999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dirty="0">
                <a:latin typeface="Dax Offc Pro" panose="020B0504030101020102" pitchFamily="34" charset="0"/>
              </a:rPr>
              <a:t>Zone </a:t>
            </a:r>
            <a:r>
              <a:rPr lang="en-CA" dirty="0" err="1">
                <a:latin typeface="Dax Offc Pro" panose="020B0504030101020102" pitchFamily="34" charset="0"/>
              </a:rPr>
              <a:t>d’accélération</a:t>
            </a:r>
            <a:endParaRPr lang="en-CA" dirty="0">
              <a:latin typeface="Dax Offc Pro" panose="020B0504030101020102" pitchFamily="34" charset="0"/>
            </a:endParaRPr>
          </a:p>
        </p:txBody>
      </p: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83A5FAC5-E8EF-DE75-150E-043B27F0C356}"/>
              </a:ext>
            </a:extLst>
          </p:cNvPr>
          <p:cNvCxnSpPr>
            <a:cxnSpLocks/>
          </p:cNvCxnSpPr>
          <p:nvPr/>
        </p:nvCxnSpPr>
        <p:spPr>
          <a:xfrm flipV="1">
            <a:off x="857585" y="3429000"/>
            <a:ext cx="5408744" cy="2214205"/>
          </a:xfrm>
          <a:prstGeom prst="line">
            <a:avLst/>
          </a:prstGeom>
          <a:ln w="317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D0844CE6-C81C-B7D8-2929-E22237C5146E}"/>
              </a:ext>
            </a:extLst>
          </p:cNvPr>
          <p:cNvCxnSpPr/>
          <p:nvPr/>
        </p:nvCxnSpPr>
        <p:spPr>
          <a:xfrm flipV="1">
            <a:off x="6266329" y="1611010"/>
            <a:ext cx="2191871" cy="1817990"/>
          </a:xfrm>
          <a:prstGeom prst="line">
            <a:avLst/>
          </a:prstGeom>
          <a:ln w="317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FECB8F15-8D56-F859-FCC8-76132EE917C6}"/>
              </a:ext>
            </a:extLst>
          </p:cNvPr>
          <p:cNvCxnSpPr>
            <a:cxnSpLocks/>
          </p:cNvCxnSpPr>
          <p:nvPr/>
        </p:nvCxnSpPr>
        <p:spPr>
          <a:xfrm>
            <a:off x="8458200" y="1611010"/>
            <a:ext cx="3266917" cy="0"/>
          </a:xfrm>
          <a:prstGeom prst="line">
            <a:avLst/>
          </a:prstGeom>
          <a:ln w="317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>
            <a:extLst>
              <a:ext uri="{FF2B5EF4-FFF2-40B4-BE49-F238E27FC236}">
                <a16:creationId xmlns:a16="http://schemas.microsoft.com/office/drawing/2014/main" id="{B4CBE923-42CD-AB75-90DF-AFEC7D325251}"/>
              </a:ext>
            </a:extLst>
          </p:cNvPr>
          <p:cNvSpPr txBox="1"/>
          <p:nvPr/>
        </p:nvSpPr>
        <p:spPr>
          <a:xfrm>
            <a:off x="10514921" y="2360856"/>
            <a:ext cx="12112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CA" sz="2000" b="1" dirty="0">
                <a:solidFill>
                  <a:srgbClr val="0075BE"/>
                </a:solidFill>
                <a:latin typeface="Dax Offc Pro" panose="020B0504030101020102" pitchFamily="34" charset="0"/>
              </a:rPr>
              <a:t>Jour 1</a:t>
            </a:r>
          </a:p>
        </p:txBody>
      </p:sp>
      <p:sp>
        <p:nvSpPr>
          <p:cNvPr id="88" name="Freeform: Shape 87">
            <a:extLst>
              <a:ext uri="{FF2B5EF4-FFF2-40B4-BE49-F238E27FC236}">
                <a16:creationId xmlns:a16="http://schemas.microsoft.com/office/drawing/2014/main" id="{A91E5EF5-1D43-9096-9EFD-F3320E525CA0}"/>
              </a:ext>
            </a:extLst>
          </p:cNvPr>
          <p:cNvSpPr/>
          <p:nvPr/>
        </p:nvSpPr>
        <p:spPr>
          <a:xfrm>
            <a:off x="817808" y="2221267"/>
            <a:ext cx="10893546" cy="3421938"/>
          </a:xfrm>
          <a:custGeom>
            <a:avLst/>
            <a:gdLst>
              <a:gd name="connsiteX0" fmla="*/ 0 w 10949354"/>
              <a:gd name="connsiteY0" fmla="*/ 3200400 h 3200400"/>
              <a:gd name="connsiteX1" fmla="*/ 6576646 w 10949354"/>
              <a:gd name="connsiteY1" fmla="*/ 808892 h 3200400"/>
              <a:gd name="connsiteX2" fmla="*/ 10949354 w 10949354"/>
              <a:gd name="connsiteY2" fmla="*/ 0 h 3200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949354" h="3200400">
                <a:moveTo>
                  <a:pt x="0" y="3200400"/>
                </a:moveTo>
                <a:cubicBezTo>
                  <a:pt x="2375877" y="2271346"/>
                  <a:pt x="4751754" y="1342292"/>
                  <a:pt x="6576646" y="808892"/>
                </a:cubicBezTo>
                <a:cubicBezTo>
                  <a:pt x="8401538" y="275492"/>
                  <a:pt x="10033000" y="25400"/>
                  <a:pt x="10949354" y="0"/>
                </a:cubicBezTo>
              </a:path>
            </a:pathLst>
          </a:custGeom>
          <a:noFill/>
          <a:ln w="31750">
            <a:solidFill>
              <a:srgbClr val="0075B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AC81AB4-1B4E-1ECE-B5D2-B78A69AFA8B1}"/>
              </a:ext>
            </a:extLst>
          </p:cNvPr>
          <p:cNvSpPr txBox="1">
            <a:spLocks/>
          </p:cNvSpPr>
          <p:nvPr/>
        </p:nvSpPr>
        <p:spPr>
          <a:xfrm>
            <a:off x="609541" y="6205839"/>
            <a:ext cx="11025562" cy="7137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00" dirty="0">
                <a:latin typeface="Dax Offc Pro"/>
              </a:rPr>
              <a:t>(exemple aux fins de discussion seulement)</a:t>
            </a:r>
            <a:endParaRPr lang="en-US" sz="1600" dirty="0">
              <a:solidFill>
                <a:schemeClr val="accent1"/>
              </a:solidFill>
              <a:latin typeface="Dax Offc Pro" panose="020B0504030101020102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4476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/>
      <p:bldP spid="72" grpId="0"/>
      <p:bldP spid="77" grpId="0"/>
      <p:bldP spid="79" grpId="0" animBg="1"/>
      <p:bldP spid="81" grpId="0"/>
      <p:bldP spid="87" grpId="0"/>
      <p:bldP spid="8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Graphic 57">
            <a:extLst>
              <a:ext uri="{FF2B5EF4-FFF2-40B4-BE49-F238E27FC236}">
                <a16:creationId xmlns:a16="http://schemas.microsoft.com/office/drawing/2014/main" id="{7D99C212-99E6-4857-407F-243F973182C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18893" y="1161331"/>
            <a:ext cx="10906225" cy="4481874"/>
          </a:xfrm>
          <a:prstGeom prst="rect">
            <a:avLst/>
          </a:prstGeom>
        </p:spPr>
      </p:pic>
      <p:sp>
        <p:nvSpPr>
          <p:cNvPr id="54" name="Title 1">
            <a:extLst>
              <a:ext uri="{FF2B5EF4-FFF2-40B4-BE49-F238E27FC236}">
                <a16:creationId xmlns:a16="http://schemas.microsoft.com/office/drawing/2014/main" id="{F42914F5-0AB2-0B66-26DA-C4270AADD5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088" y="230435"/>
            <a:ext cx="11025562" cy="713732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2800" kern="1200" dirty="0">
                <a:latin typeface="Dax Offc Pro"/>
              </a:rPr>
              <a:t>FNB à </a:t>
            </a:r>
            <a:r>
              <a:rPr lang="en-US" sz="2800" kern="1200" dirty="0" err="1">
                <a:latin typeface="Dax Offc Pro"/>
              </a:rPr>
              <a:t>rendement</a:t>
            </a:r>
            <a:r>
              <a:rPr lang="en-US" sz="2800" kern="1200" dirty="0">
                <a:latin typeface="Dax Offc Pro"/>
              </a:rPr>
              <a:t> </a:t>
            </a:r>
            <a:r>
              <a:rPr lang="en-US" sz="2800" kern="1200" dirty="0" err="1">
                <a:latin typeface="Dax Offc Pro"/>
              </a:rPr>
              <a:t>accéléré</a:t>
            </a:r>
            <a:br>
              <a:rPr lang="en-US" sz="2800" dirty="0">
                <a:latin typeface="Dax Offc Pro"/>
              </a:rPr>
            </a:br>
            <a:r>
              <a:rPr lang="en-US" sz="2000" dirty="0">
                <a:solidFill>
                  <a:srgbClr val="000000"/>
                </a:solidFill>
                <a:latin typeface="Dax Offc Pro"/>
              </a:rPr>
              <a:t>(</a:t>
            </a:r>
            <a:r>
              <a:rPr lang="en-US" sz="2000" dirty="0" err="1">
                <a:solidFill>
                  <a:srgbClr val="000000"/>
                </a:solidFill>
                <a:latin typeface="Dax Offc Pro"/>
              </a:rPr>
              <a:t>Période</a:t>
            </a:r>
            <a:r>
              <a:rPr lang="en-US" sz="2000" dirty="0">
                <a:solidFill>
                  <a:srgbClr val="000000"/>
                </a:solidFill>
                <a:latin typeface="Dax Offc Pro"/>
              </a:rPr>
              <a:t> de 3 </a:t>
            </a:r>
            <a:r>
              <a:rPr lang="en-US" sz="2000" dirty="0" err="1">
                <a:solidFill>
                  <a:srgbClr val="000000"/>
                </a:solidFill>
                <a:latin typeface="Dax Offc Pro"/>
              </a:rPr>
              <a:t>mois</a:t>
            </a:r>
            <a:r>
              <a:rPr lang="en-US" sz="2000" dirty="0">
                <a:solidFill>
                  <a:srgbClr val="000000"/>
                </a:solidFill>
                <a:latin typeface="Dax Offc Pro"/>
              </a:rPr>
              <a:t>)</a:t>
            </a:r>
            <a:endParaRPr lang="en-US" sz="2000" kern="1200" dirty="0">
              <a:solidFill>
                <a:srgbClr val="000000"/>
              </a:solidFill>
              <a:latin typeface="Dax Offc Pro" panose="020B0504030101020102" pitchFamily="34" charset="0"/>
            </a:endParaRPr>
          </a:p>
        </p:txBody>
      </p: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DA041C0C-B0AE-6AE3-5CC0-659AF56C7493}"/>
              </a:ext>
            </a:extLst>
          </p:cNvPr>
          <p:cNvCxnSpPr>
            <a:cxnSpLocks/>
          </p:cNvCxnSpPr>
          <p:nvPr/>
        </p:nvCxnSpPr>
        <p:spPr>
          <a:xfrm flipV="1">
            <a:off x="818893" y="1161331"/>
            <a:ext cx="10906225" cy="4481874"/>
          </a:xfrm>
          <a:prstGeom prst="line">
            <a:avLst/>
          </a:prstGeom>
          <a:ln w="38100">
            <a:solidFill>
              <a:schemeClr val="accent6"/>
            </a:solidFill>
            <a:prstDash val="sys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>
            <a:extLst>
              <a:ext uri="{FF2B5EF4-FFF2-40B4-BE49-F238E27FC236}">
                <a16:creationId xmlns:a16="http://schemas.microsoft.com/office/drawing/2014/main" id="{9D2A70A7-015E-50F7-A88D-3984B2D35046}"/>
              </a:ext>
            </a:extLst>
          </p:cNvPr>
          <p:cNvSpPr txBox="1"/>
          <p:nvPr/>
        </p:nvSpPr>
        <p:spPr>
          <a:xfrm rot="20053598">
            <a:off x="10069974" y="989723"/>
            <a:ext cx="20505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err="1">
                <a:solidFill>
                  <a:schemeClr val="accent6">
                    <a:lumMod val="75000"/>
                  </a:schemeClr>
                </a:solidFill>
                <a:latin typeface="Dax Offc Pro" panose="020B0504030101020102" pitchFamily="34" charset="0"/>
              </a:rPr>
              <a:t>L’actif</a:t>
            </a:r>
            <a:r>
              <a:rPr lang="en-CA" dirty="0">
                <a:solidFill>
                  <a:schemeClr val="accent6">
                    <a:lumMod val="75000"/>
                  </a:schemeClr>
                </a:solidFill>
                <a:latin typeface="Dax Offc Pro" panose="020B0504030101020102" pitchFamily="34" charset="0"/>
              </a:rPr>
              <a:t> de </a:t>
            </a:r>
            <a:r>
              <a:rPr lang="en-CA" dirty="0" err="1">
                <a:solidFill>
                  <a:schemeClr val="accent6">
                    <a:lumMod val="75000"/>
                  </a:schemeClr>
                </a:solidFill>
                <a:latin typeface="Dax Offc Pro" panose="020B0504030101020102" pitchFamily="34" charset="0"/>
              </a:rPr>
              <a:t>référence</a:t>
            </a:r>
            <a:r>
              <a:rPr lang="en-CA" dirty="0">
                <a:solidFill>
                  <a:schemeClr val="accent6">
                    <a:lumMod val="75000"/>
                  </a:schemeClr>
                </a:solidFill>
                <a:latin typeface="Dax Offc Pro" panose="020B0504030101020102" pitchFamily="34" charset="0"/>
              </a:rPr>
              <a:t> 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51FC29AB-A3A1-6573-AB05-B990BF6B42DD}"/>
              </a:ext>
            </a:extLst>
          </p:cNvPr>
          <p:cNvSpPr txBox="1"/>
          <p:nvPr/>
        </p:nvSpPr>
        <p:spPr>
          <a:xfrm rot="5400000">
            <a:off x="7520219" y="3825292"/>
            <a:ext cx="22193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>
                <a:solidFill>
                  <a:srgbClr val="FF0000"/>
                </a:solidFill>
                <a:latin typeface="Dax Offc Pro" panose="020B0504030101020102" pitchFamily="34" charset="0"/>
              </a:rPr>
              <a:t>Cap à la </a:t>
            </a:r>
            <a:r>
              <a:rPr lang="en-CA" dirty="0" err="1">
                <a:solidFill>
                  <a:srgbClr val="FF0000"/>
                </a:solidFill>
                <a:latin typeface="Dax Offc Pro" panose="020B0504030101020102" pitchFamily="34" charset="0"/>
              </a:rPr>
              <a:t>hausse</a:t>
            </a:r>
            <a:endParaRPr lang="en-CA" dirty="0">
              <a:solidFill>
                <a:srgbClr val="FF0000"/>
              </a:solidFill>
              <a:latin typeface="Dax Offc Pro" panose="020B0504030101020102" pitchFamily="34" charset="0"/>
            </a:endParaRPr>
          </a:p>
        </p:txBody>
      </p: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EB14184F-5C61-E5C8-E316-8B35C9567F18}"/>
              </a:ext>
            </a:extLst>
          </p:cNvPr>
          <p:cNvCxnSpPr>
            <a:cxnSpLocks/>
          </p:cNvCxnSpPr>
          <p:nvPr/>
        </p:nvCxnSpPr>
        <p:spPr>
          <a:xfrm flipV="1">
            <a:off x="6273110" y="3429000"/>
            <a:ext cx="0" cy="2219325"/>
          </a:xfrm>
          <a:prstGeom prst="line">
            <a:avLst/>
          </a:prstGeom>
          <a:ln w="381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30CDD350-5C47-D140-A2C9-22DA3BC4D288}"/>
              </a:ext>
            </a:extLst>
          </p:cNvPr>
          <p:cNvCxnSpPr>
            <a:cxnSpLocks/>
          </p:cNvCxnSpPr>
          <p:nvPr/>
        </p:nvCxnSpPr>
        <p:spPr>
          <a:xfrm flipV="1">
            <a:off x="8451449" y="1644653"/>
            <a:ext cx="0" cy="4003672"/>
          </a:xfrm>
          <a:prstGeom prst="line">
            <a:avLst/>
          </a:prstGeom>
          <a:ln w="381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Rectangle 78">
            <a:extLst>
              <a:ext uri="{FF2B5EF4-FFF2-40B4-BE49-F238E27FC236}">
                <a16:creationId xmlns:a16="http://schemas.microsoft.com/office/drawing/2014/main" id="{3911E672-59E1-5DA2-2B6D-C2F32807E340}"/>
              </a:ext>
            </a:extLst>
          </p:cNvPr>
          <p:cNvSpPr/>
          <p:nvPr/>
        </p:nvSpPr>
        <p:spPr>
          <a:xfrm>
            <a:off x="6273110" y="1626372"/>
            <a:ext cx="2177035" cy="4016833"/>
          </a:xfrm>
          <a:custGeom>
            <a:avLst/>
            <a:gdLst>
              <a:gd name="connsiteX0" fmla="*/ 0 w 2165312"/>
              <a:gd name="connsiteY0" fmla="*/ 0 h 2223203"/>
              <a:gd name="connsiteX1" fmla="*/ 2165312 w 2165312"/>
              <a:gd name="connsiteY1" fmla="*/ 0 h 2223203"/>
              <a:gd name="connsiteX2" fmla="*/ 2165312 w 2165312"/>
              <a:gd name="connsiteY2" fmla="*/ 2223203 h 2223203"/>
              <a:gd name="connsiteX3" fmla="*/ 0 w 2165312"/>
              <a:gd name="connsiteY3" fmla="*/ 2223203 h 2223203"/>
              <a:gd name="connsiteX4" fmla="*/ 0 w 2165312"/>
              <a:gd name="connsiteY4" fmla="*/ 0 h 2223203"/>
              <a:gd name="connsiteX0" fmla="*/ 0 w 2177035"/>
              <a:gd name="connsiteY0" fmla="*/ 1793630 h 4016833"/>
              <a:gd name="connsiteX1" fmla="*/ 2177035 w 2177035"/>
              <a:gd name="connsiteY1" fmla="*/ 0 h 4016833"/>
              <a:gd name="connsiteX2" fmla="*/ 2165312 w 2177035"/>
              <a:gd name="connsiteY2" fmla="*/ 4016833 h 4016833"/>
              <a:gd name="connsiteX3" fmla="*/ 0 w 2177035"/>
              <a:gd name="connsiteY3" fmla="*/ 4016833 h 4016833"/>
              <a:gd name="connsiteX4" fmla="*/ 0 w 2177035"/>
              <a:gd name="connsiteY4" fmla="*/ 1793630 h 40168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77035" h="4016833">
                <a:moveTo>
                  <a:pt x="0" y="1793630"/>
                </a:moveTo>
                <a:lnTo>
                  <a:pt x="2177035" y="0"/>
                </a:lnTo>
                <a:cubicBezTo>
                  <a:pt x="2173127" y="1338944"/>
                  <a:pt x="2169220" y="2677889"/>
                  <a:pt x="2165312" y="4016833"/>
                </a:cubicBezTo>
                <a:lnTo>
                  <a:pt x="0" y="4016833"/>
                </a:lnTo>
                <a:lnTo>
                  <a:pt x="0" y="1793630"/>
                </a:lnTo>
                <a:close/>
              </a:path>
            </a:pathLst>
          </a:custGeom>
          <a:solidFill>
            <a:srgbClr val="B8E8FE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83A5FAC5-E8EF-DE75-150E-043B27F0C356}"/>
              </a:ext>
            </a:extLst>
          </p:cNvPr>
          <p:cNvCxnSpPr>
            <a:cxnSpLocks/>
          </p:cNvCxnSpPr>
          <p:nvPr/>
        </p:nvCxnSpPr>
        <p:spPr>
          <a:xfrm flipV="1">
            <a:off x="857585" y="3429000"/>
            <a:ext cx="5408744" cy="2214205"/>
          </a:xfrm>
          <a:prstGeom prst="line">
            <a:avLst/>
          </a:prstGeom>
          <a:ln w="317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D0844CE6-C81C-B7D8-2929-E22237C5146E}"/>
              </a:ext>
            </a:extLst>
          </p:cNvPr>
          <p:cNvCxnSpPr/>
          <p:nvPr/>
        </p:nvCxnSpPr>
        <p:spPr>
          <a:xfrm flipV="1">
            <a:off x="6266329" y="1611010"/>
            <a:ext cx="2191871" cy="1817990"/>
          </a:xfrm>
          <a:prstGeom prst="line">
            <a:avLst/>
          </a:prstGeom>
          <a:ln w="317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FECB8F15-8D56-F859-FCC8-76132EE917C6}"/>
              </a:ext>
            </a:extLst>
          </p:cNvPr>
          <p:cNvCxnSpPr>
            <a:cxnSpLocks/>
          </p:cNvCxnSpPr>
          <p:nvPr/>
        </p:nvCxnSpPr>
        <p:spPr>
          <a:xfrm>
            <a:off x="8458200" y="1611010"/>
            <a:ext cx="3266917" cy="0"/>
          </a:xfrm>
          <a:prstGeom prst="line">
            <a:avLst/>
          </a:prstGeom>
          <a:ln w="317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>
            <a:extLst>
              <a:ext uri="{FF2B5EF4-FFF2-40B4-BE49-F238E27FC236}">
                <a16:creationId xmlns:a16="http://schemas.microsoft.com/office/drawing/2014/main" id="{B4CBE923-42CD-AB75-90DF-AFEC7D325251}"/>
              </a:ext>
            </a:extLst>
          </p:cNvPr>
          <p:cNvSpPr txBox="1"/>
          <p:nvPr/>
        </p:nvSpPr>
        <p:spPr>
          <a:xfrm>
            <a:off x="10514921" y="2044818"/>
            <a:ext cx="12112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CA" sz="2000" b="1" dirty="0">
                <a:solidFill>
                  <a:srgbClr val="0075BE"/>
                </a:solidFill>
                <a:latin typeface="Dax Offc Pro" panose="020B0504030101020102" pitchFamily="34" charset="0"/>
              </a:rPr>
              <a:t>Jour 30</a:t>
            </a:r>
          </a:p>
        </p:txBody>
      </p:sp>
      <p:sp>
        <p:nvSpPr>
          <p:cNvPr id="2" name="Freeform: Shape 1">
            <a:extLst>
              <a:ext uri="{FF2B5EF4-FFF2-40B4-BE49-F238E27FC236}">
                <a16:creationId xmlns:a16="http://schemas.microsoft.com/office/drawing/2014/main" id="{9D369FF9-A7C1-D0CF-1B4D-712B72F7CC15}"/>
              </a:ext>
            </a:extLst>
          </p:cNvPr>
          <p:cNvSpPr/>
          <p:nvPr/>
        </p:nvSpPr>
        <p:spPr>
          <a:xfrm>
            <a:off x="817808" y="2043249"/>
            <a:ext cx="10893546" cy="3599956"/>
          </a:xfrm>
          <a:custGeom>
            <a:avLst/>
            <a:gdLst>
              <a:gd name="connsiteX0" fmla="*/ 0 w 10949354"/>
              <a:gd name="connsiteY0" fmla="*/ 3200400 h 3200400"/>
              <a:gd name="connsiteX1" fmla="*/ 6576646 w 10949354"/>
              <a:gd name="connsiteY1" fmla="*/ 808892 h 3200400"/>
              <a:gd name="connsiteX2" fmla="*/ 10949354 w 10949354"/>
              <a:gd name="connsiteY2" fmla="*/ 0 h 3200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949354" h="3200400">
                <a:moveTo>
                  <a:pt x="0" y="3200400"/>
                </a:moveTo>
                <a:cubicBezTo>
                  <a:pt x="2375877" y="2271346"/>
                  <a:pt x="4751754" y="1342292"/>
                  <a:pt x="6576646" y="808892"/>
                </a:cubicBezTo>
                <a:cubicBezTo>
                  <a:pt x="8401538" y="275492"/>
                  <a:pt x="10033000" y="25400"/>
                  <a:pt x="10949354" y="0"/>
                </a:cubicBezTo>
              </a:path>
            </a:pathLst>
          </a:custGeom>
          <a:noFill/>
          <a:ln w="31750">
            <a:solidFill>
              <a:srgbClr val="0075B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A1588FD-F2A4-F5EB-E402-E3D3C52EEB5A}"/>
              </a:ext>
            </a:extLst>
          </p:cNvPr>
          <p:cNvSpPr txBox="1"/>
          <p:nvPr/>
        </p:nvSpPr>
        <p:spPr>
          <a:xfrm>
            <a:off x="8404930" y="1241677"/>
            <a:ext cx="1725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>
                <a:solidFill>
                  <a:schemeClr val="accent2"/>
                </a:solidFill>
                <a:latin typeface="Dax Offc Pro" panose="020B0504030101020102" pitchFamily="34" charset="0"/>
              </a:rPr>
              <a:t>À </a:t>
            </a:r>
            <a:r>
              <a:rPr lang="en-CA" dirty="0" err="1">
                <a:solidFill>
                  <a:schemeClr val="accent2"/>
                </a:solidFill>
                <a:latin typeface="Dax Offc Pro" panose="020B0504030101020102" pitchFamily="34" charset="0"/>
              </a:rPr>
              <a:t>l’expiration</a:t>
            </a:r>
            <a:endParaRPr lang="en-CA" dirty="0">
              <a:solidFill>
                <a:schemeClr val="accent2"/>
              </a:solidFill>
              <a:latin typeface="Dax Offc Pro" panose="020B0504030101020102" pitchFamily="34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C3C35420-90F5-102D-D77F-598F8EC5A38A}"/>
              </a:ext>
            </a:extLst>
          </p:cNvPr>
          <p:cNvSpPr txBox="1"/>
          <p:nvPr/>
        </p:nvSpPr>
        <p:spPr>
          <a:xfrm>
            <a:off x="6057812" y="5657323"/>
            <a:ext cx="4090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200" dirty="0">
                <a:solidFill>
                  <a:schemeClr val="bg2">
                    <a:lumMod val="50000"/>
                  </a:schemeClr>
                </a:solidFill>
              </a:rPr>
              <a:t>0 %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121F77C5-4CA7-CCB3-D572-F9C3BF313A71}"/>
              </a:ext>
            </a:extLst>
          </p:cNvPr>
          <p:cNvSpPr txBox="1"/>
          <p:nvPr/>
        </p:nvSpPr>
        <p:spPr>
          <a:xfrm>
            <a:off x="7141708" y="5657323"/>
            <a:ext cx="4090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200" dirty="0">
                <a:solidFill>
                  <a:schemeClr val="bg2">
                    <a:lumMod val="50000"/>
                  </a:schemeClr>
                </a:solidFill>
              </a:rPr>
              <a:t>2 %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453856CD-2695-77FC-EC6E-27C5A1EC05C1}"/>
              </a:ext>
            </a:extLst>
          </p:cNvPr>
          <p:cNvSpPr txBox="1"/>
          <p:nvPr/>
        </p:nvSpPr>
        <p:spPr>
          <a:xfrm>
            <a:off x="8225604" y="5657323"/>
            <a:ext cx="4090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200" dirty="0">
                <a:solidFill>
                  <a:schemeClr val="bg2">
                    <a:lumMod val="50000"/>
                  </a:schemeClr>
                </a:solidFill>
              </a:rPr>
              <a:t>4 %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25D44F19-9FAE-5098-9440-6427FFEF04F2}"/>
              </a:ext>
            </a:extLst>
          </p:cNvPr>
          <p:cNvSpPr txBox="1"/>
          <p:nvPr/>
        </p:nvSpPr>
        <p:spPr>
          <a:xfrm>
            <a:off x="9309500" y="5657323"/>
            <a:ext cx="4090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200" dirty="0">
                <a:solidFill>
                  <a:schemeClr val="bg2">
                    <a:lumMod val="50000"/>
                  </a:schemeClr>
                </a:solidFill>
              </a:rPr>
              <a:t>6 %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DC6F235E-A540-62FD-812E-594B96D20AD3}"/>
              </a:ext>
            </a:extLst>
          </p:cNvPr>
          <p:cNvSpPr txBox="1"/>
          <p:nvPr/>
        </p:nvSpPr>
        <p:spPr>
          <a:xfrm>
            <a:off x="10393396" y="5657323"/>
            <a:ext cx="4090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200" dirty="0">
                <a:solidFill>
                  <a:schemeClr val="bg2">
                    <a:lumMod val="50000"/>
                  </a:schemeClr>
                </a:solidFill>
              </a:rPr>
              <a:t>8 %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738A2543-9335-2449-5E04-B78B8CA31886}"/>
              </a:ext>
            </a:extLst>
          </p:cNvPr>
          <p:cNvSpPr txBox="1"/>
          <p:nvPr/>
        </p:nvSpPr>
        <p:spPr>
          <a:xfrm>
            <a:off x="11477293" y="5657323"/>
            <a:ext cx="4876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200" dirty="0">
                <a:solidFill>
                  <a:schemeClr val="bg2">
                    <a:lumMod val="50000"/>
                  </a:schemeClr>
                </a:solidFill>
              </a:rPr>
              <a:t>10 %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2A977493-1F7E-42C3-69E2-DBA6E4C4C427}"/>
              </a:ext>
            </a:extLst>
          </p:cNvPr>
          <p:cNvSpPr txBox="1"/>
          <p:nvPr/>
        </p:nvSpPr>
        <p:spPr>
          <a:xfrm>
            <a:off x="582509" y="5657323"/>
            <a:ext cx="6204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dirty="0">
                <a:solidFill>
                  <a:schemeClr val="bg2">
                    <a:lumMod val="50000"/>
                  </a:schemeClr>
                </a:solidFill>
              </a:rPr>
              <a:t>-10 %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1A9E188E-5EBC-1DB6-EFF3-BF4FD16488AE}"/>
              </a:ext>
            </a:extLst>
          </p:cNvPr>
          <p:cNvSpPr txBox="1"/>
          <p:nvPr/>
        </p:nvSpPr>
        <p:spPr>
          <a:xfrm>
            <a:off x="1729509" y="5657323"/>
            <a:ext cx="5630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dirty="0">
                <a:solidFill>
                  <a:schemeClr val="bg2">
                    <a:lumMod val="50000"/>
                  </a:schemeClr>
                </a:solidFill>
              </a:rPr>
              <a:t>-8 %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2767F2D6-528A-812B-044A-32B5D4F6333B}"/>
              </a:ext>
            </a:extLst>
          </p:cNvPr>
          <p:cNvSpPr txBox="1"/>
          <p:nvPr/>
        </p:nvSpPr>
        <p:spPr>
          <a:xfrm>
            <a:off x="2819086" y="5657323"/>
            <a:ext cx="5630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dirty="0">
                <a:solidFill>
                  <a:schemeClr val="bg2">
                    <a:lumMod val="50000"/>
                  </a:schemeClr>
                </a:solidFill>
              </a:rPr>
              <a:t>-6 %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6558587D-0CF2-FFF7-9B3A-F77363620BD6}"/>
              </a:ext>
            </a:extLst>
          </p:cNvPr>
          <p:cNvSpPr txBox="1"/>
          <p:nvPr/>
        </p:nvSpPr>
        <p:spPr>
          <a:xfrm>
            <a:off x="3908663" y="5657323"/>
            <a:ext cx="6004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dirty="0">
                <a:solidFill>
                  <a:schemeClr val="bg2">
                    <a:lumMod val="50000"/>
                  </a:schemeClr>
                </a:solidFill>
              </a:rPr>
              <a:t>-4 %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61599FFE-A69D-CE37-3DA3-5009C52D7189}"/>
              </a:ext>
            </a:extLst>
          </p:cNvPr>
          <p:cNvSpPr txBox="1"/>
          <p:nvPr/>
        </p:nvSpPr>
        <p:spPr>
          <a:xfrm>
            <a:off x="4954936" y="5657323"/>
            <a:ext cx="4956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dirty="0">
                <a:solidFill>
                  <a:schemeClr val="bg2">
                    <a:lumMod val="50000"/>
                  </a:schemeClr>
                </a:solidFill>
              </a:rPr>
              <a:t>-2 %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709F10BB-4EB1-659D-46CF-0793CC47C8DB}"/>
              </a:ext>
            </a:extLst>
          </p:cNvPr>
          <p:cNvSpPr txBox="1"/>
          <p:nvPr/>
        </p:nvSpPr>
        <p:spPr>
          <a:xfrm>
            <a:off x="331480" y="3277764"/>
            <a:ext cx="5261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200" dirty="0">
                <a:solidFill>
                  <a:schemeClr val="bg2">
                    <a:lumMod val="50000"/>
                  </a:schemeClr>
                </a:solidFill>
              </a:rPr>
              <a:t>0.0 %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B90F1FC6-DFDA-933D-7715-C4363394ABBD}"/>
              </a:ext>
            </a:extLst>
          </p:cNvPr>
          <p:cNvSpPr txBox="1"/>
          <p:nvPr/>
        </p:nvSpPr>
        <p:spPr>
          <a:xfrm>
            <a:off x="331480" y="2733754"/>
            <a:ext cx="5261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200" dirty="0">
                <a:solidFill>
                  <a:schemeClr val="bg2">
                    <a:lumMod val="50000"/>
                  </a:schemeClr>
                </a:solidFill>
              </a:rPr>
              <a:t>2.5 %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7CDB5077-2C5B-7E4D-46BF-19FB9BE6DACA}"/>
              </a:ext>
            </a:extLst>
          </p:cNvPr>
          <p:cNvSpPr txBox="1"/>
          <p:nvPr/>
        </p:nvSpPr>
        <p:spPr>
          <a:xfrm>
            <a:off x="331480" y="2166595"/>
            <a:ext cx="5261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200" dirty="0">
                <a:solidFill>
                  <a:schemeClr val="bg2">
                    <a:lumMod val="50000"/>
                  </a:schemeClr>
                </a:solidFill>
              </a:rPr>
              <a:t>5.0 %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B61A6617-A8A5-12A8-9885-527A93DAFC6F}"/>
              </a:ext>
            </a:extLst>
          </p:cNvPr>
          <p:cNvSpPr txBox="1"/>
          <p:nvPr/>
        </p:nvSpPr>
        <p:spPr>
          <a:xfrm>
            <a:off x="331480" y="1611010"/>
            <a:ext cx="5261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200" dirty="0">
                <a:solidFill>
                  <a:schemeClr val="bg2">
                    <a:lumMod val="50000"/>
                  </a:schemeClr>
                </a:solidFill>
              </a:rPr>
              <a:t>7.5 %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5386180F-E4D8-DF40-A44B-50810E40131C}"/>
              </a:ext>
            </a:extLst>
          </p:cNvPr>
          <p:cNvSpPr txBox="1"/>
          <p:nvPr/>
        </p:nvSpPr>
        <p:spPr>
          <a:xfrm>
            <a:off x="252932" y="1043851"/>
            <a:ext cx="6046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200" dirty="0">
                <a:solidFill>
                  <a:schemeClr val="bg2">
                    <a:lumMod val="50000"/>
                  </a:schemeClr>
                </a:solidFill>
              </a:rPr>
              <a:t>10.0 %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FEFA1648-AA02-025B-DB12-E84A0C31058B}"/>
              </a:ext>
            </a:extLst>
          </p:cNvPr>
          <p:cNvSpPr txBox="1"/>
          <p:nvPr/>
        </p:nvSpPr>
        <p:spPr>
          <a:xfrm>
            <a:off x="206446" y="5500103"/>
            <a:ext cx="6511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200" dirty="0">
                <a:solidFill>
                  <a:schemeClr val="bg2">
                    <a:lumMod val="50000"/>
                  </a:schemeClr>
                </a:solidFill>
              </a:rPr>
              <a:t>-10.0 %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7509A92F-E257-9875-4B87-BFFC1C4E81BC}"/>
              </a:ext>
            </a:extLst>
          </p:cNvPr>
          <p:cNvSpPr txBox="1"/>
          <p:nvPr/>
        </p:nvSpPr>
        <p:spPr>
          <a:xfrm>
            <a:off x="284992" y="4932944"/>
            <a:ext cx="5725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200" dirty="0">
                <a:solidFill>
                  <a:schemeClr val="bg2">
                    <a:lumMod val="50000"/>
                  </a:schemeClr>
                </a:solidFill>
              </a:rPr>
              <a:t>-7.5 %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8FF5166F-E1E7-F8D4-9FD6-C7733D443126}"/>
              </a:ext>
            </a:extLst>
          </p:cNvPr>
          <p:cNvSpPr txBox="1"/>
          <p:nvPr/>
        </p:nvSpPr>
        <p:spPr>
          <a:xfrm>
            <a:off x="284992" y="4377359"/>
            <a:ext cx="5725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200" dirty="0">
                <a:solidFill>
                  <a:schemeClr val="bg2">
                    <a:lumMod val="50000"/>
                  </a:schemeClr>
                </a:solidFill>
              </a:rPr>
              <a:t>-5.0 %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7ABBEE02-C689-7136-D13E-28AC654C788C}"/>
              </a:ext>
            </a:extLst>
          </p:cNvPr>
          <p:cNvSpPr txBox="1"/>
          <p:nvPr/>
        </p:nvSpPr>
        <p:spPr>
          <a:xfrm>
            <a:off x="284992" y="3810200"/>
            <a:ext cx="5725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200" dirty="0">
                <a:solidFill>
                  <a:schemeClr val="bg2">
                    <a:lumMod val="50000"/>
                  </a:schemeClr>
                </a:solidFill>
              </a:rPr>
              <a:t>-2.5 %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04C37868-C4DA-FE4C-4407-334B15C8BA54}"/>
              </a:ext>
            </a:extLst>
          </p:cNvPr>
          <p:cNvSpPr txBox="1"/>
          <p:nvPr/>
        </p:nvSpPr>
        <p:spPr>
          <a:xfrm>
            <a:off x="6461645" y="5001994"/>
            <a:ext cx="17999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dirty="0">
                <a:latin typeface="Dax Offc Pro" panose="020B0504030101020102" pitchFamily="34" charset="0"/>
              </a:rPr>
              <a:t>Zone </a:t>
            </a:r>
            <a:r>
              <a:rPr lang="en-CA" dirty="0" err="1">
                <a:latin typeface="Dax Offc Pro" panose="020B0504030101020102" pitchFamily="34" charset="0"/>
              </a:rPr>
              <a:t>d’accélération</a:t>
            </a:r>
            <a:endParaRPr lang="en-CA" dirty="0">
              <a:latin typeface="Dax Offc Pro" panose="020B0504030101020102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B792738-7AFB-A4AB-6A6D-B67765956CE2}"/>
              </a:ext>
            </a:extLst>
          </p:cNvPr>
          <p:cNvSpPr txBox="1"/>
          <p:nvPr/>
        </p:nvSpPr>
        <p:spPr>
          <a:xfrm>
            <a:off x="2434204" y="5926871"/>
            <a:ext cx="7323591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CA" sz="1600" b="1" dirty="0">
                <a:solidFill>
                  <a:schemeClr val="bg2">
                    <a:lumMod val="50000"/>
                  </a:schemeClr>
                </a:solidFill>
                <a:latin typeface="Dax Offc Pro"/>
                <a:ea typeface="+mn-lt"/>
                <a:cs typeface="+mn-lt"/>
              </a:rPr>
              <a:t>Gamme dans les </a:t>
            </a:r>
            <a:r>
              <a:rPr lang="en-CA" sz="1600" b="1" dirty="0" err="1">
                <a:solidFill>
                  <a:schemeClr val="bg2">
                    <a:lumMod val="50000"/>
                  </a:schemeClr>
                </a:solidFill>
                <a:latin typeface="Dax Offc Pro"/>
                <a:ea typeface="+mn-lt"/>
                <a:cs typeface="+mn-lt"/>
              </a:rPr>
              <a:t>rendements</a:t>
            </a:r>
            <a:r>
              <a:rPr lang="en-CA" sz="1600" b="1" dirty="0">
                <a:solidFill>
                  <a:schemeClr val="bg2">
                    <a:lumMod val="50000"/>
                  </a:schemeClr>
                </a:solidFill>
                <a:latin typeface="Dax Offc Pro"/>
                <a:ea typeface="+mn-lt"/>
                <a:cs typeface="+mn-lt"/>
              </a:rPr>
              <a:t> de prix de</a:t>
            </a:r>
            <a:r>
              <a:rPr lang="en-CA" sz="1600" b="1" dirty="0">
                <a:solidFill>
                  <a:schemeClr val="bg2">
                    <a:lumMod val="50000"/>
                  </a:schemeClr>
                </a:solidFill>
                <a:latin typeface="Dax Offc Pro"/>
              </a:rPr>
              <a:t> </a:t>
            </a:r>
            <a:r>
              <a:rPr lang="en-US" sz="1600" b="1" dirty="0">
                <a:solidFill>
                  <a:schemeClr val="bg2">
                    <a:lumMod val="50000"/>
                  </a:schemeClr>
                </a:solidFill>
                <a:latin typeface="Dax Offc Pro"/>
              </a:rPr>
              <a:t>ZUE - FINB BMO S&amp;P 500 </a:t>
            </a:r>
            <a:r>
              <a:rPr lang="en-US" sz="1600" b="1" dirty="0" err="1">
                <a:solidFill>
                  <a:schemeClr val="bg2">
                    <a:lumMod val="50000"/>
                  </a:schemeClr>
                </a:solidFill>
                <a:latin typeface="Dax Offc Pro"/>
              </a:rPr>
              <a:t>couvert</a:t>
            </a:r>
            <a:r>
              <a:rPr lang="en-US" sz="1600" b="1" dirty="0">
                <a:solidFill>
                  <a:schemeClr val="bg2">
                    <a:lumMod val="50000"/>
                  </a:schemeClr>
                </a:solidFill>
                <a:latin typeface="Dax Offc Pro"/>
              </a:rPr>
              <a:t> </a:t>
            </a:r>
            <a:r>
              <a:rPr lang="en-US" sz="1600" b="1" dirty="0" err="1">
                <a:solidFill>
                  <a:schemeClr val="bg2">
                    <a:lumMod val="50000"/>
                  </a:schemeClr>
                </a:solidFill>
                <a:latin typeface="Dax Offc Pro"/>
              </a:rPr>
              <a:t>en</a:t>
            </a:r>
            <a:r>
              <a:rPr lang="en-US" sz="1600" b="1" dirty="0">
                <a:solidFill>
                  <a:schemeClr val="bg2">
                    <a:lumMod val="50000"/>
                  </a:schemeClr>
                </a:solidFill>
                <a:latin typeface="Dax Offc Pro"/>
              </a:rPr>
              <a:t> dollars </a:t>
            </a:r>
            <a:r>
              <a:rPr lang="en-US" sz="1600" b="1" dirty="0" err="1">
                <a:solidFill>
                  <a:schemeClr val="bg2">
                    <a:lumMod val="50000"/>
                  </a:schemeClr>
                </a:solidFill>
                <a:latin typeface="Dax Offc Pro"/>
              </a:rPr>
              <a:t>canadiens</a:t>
            </a:r>
            <a:endParaRPr lang="en-CA" sz="1600" b="1" dirty="0" err="1">
              <a:solidFill>
                <a:schemeClr val="bg2">
                  <a:lumMod val="50000"/>
                </a:schemeClr>
              </a:solidFill>
              <a:latin typeface="Dax Offc Pro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596370-8D63-4FD2-CFBF-AC5CFA98F13E}"/>
              </a:ext>
            </a:extLst>
          </p:cNvPr>
          <p:cNvSpPr txBox="1"/>
          <p:nvPr/>
        </p:nvSpPr>
        <p:spPr>
          <a:xfrm rot="16200000">
            <a:off x="-2893480" y="2982843"/>
            <a:ext cx="6217666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CA" sz="1600" b="1" dirty="0">
                <a:solidFill>
                  <a:schemeClr val="bg2">
                    <a:lumMod val="50000"/>
                  </a:schemeClr>
                </a:solidFill>
                <a:latin typeface="Dax Offc Pro"/>
              </a:rPr>
              <a:t>ZUEA - </a:t>
            </a:r>
            <a:r>
              <a:rPr lang="fr-CA" sz="1600" dirty="0">
                <a:solidFill>
                  <a:schemeClr val="bg2">
                    <a:lumMod val="50000"/>
                  </a:schemeClr>
                </a:solidFill>
                <a:latin typeface="Dax Offc Pro"/>
                <a:ea typeface="Calibri"/>
                <a:cs typeface="Calibri"/>
              </a:rPr>
              <a:t>FNB BMO d’actions américaines à rendement majoré couvert en dollars canadiens -</a:t>
            </a:r>
            <a:r>
              <a:rPr lang="fr-CA" sz="1600" dirty="0">
                <a:solidFill>
                  <a:schemeClr val="bg2">
                    <a:lumMod val="50000"/>
                  </a:schemeClr>
                </a:solidFill>
                <a:latin typeface="Dax Offc Pro"/>
                <a:ea typeface="+mn-lt"/>
                <a:cs typeface="+mn-lt"/>
              </a:rPr>
              <a:t> </a:t>
            </a:r>
            <a:r>
              <a:rPr lang="fr-CA" sz="1600" dirty="0">
                <a:solidFill>
                  <a:schemeClr val="bg2">
                    <a:lumMod val="50000"/>
                  </a:schemeClr>
                </a:solidFill>
                <a:ea typeface="+mn-lt"/>
                <a:cs typeface="+mn-lt"/>
              </a:rPr>
              <a:t>Profits / pertes</a:t>
            </a:r>
            <a:endParaRPr lang="en-CA" sz="1600" b="1" dirty="0">
              <a:solidFill>
                <a:schemeClr val="bg2">
                  <a:lumMod val="50000"/>
                </a:schemeClr>
              </a:solidFill>
              <a:latin typeface="Dax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1826260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Graphic 57">
            <a:extLst>
              <a:ext uri="{FF2B5EF4-FFF2-40B4-BE49-F238E27FC236}">
                <a16:creationId xmlns:a16="http://schemas.microsoft.com/office/drawing/2014/main" id="{7D99C212-99E6-4857-407F-243F973182C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18893" y="1161331"/>
            <a:ext cx="10906225" cy="4481874"/>
          </a:xfrm>
          <a:prstGeom prst="rect">
            <a:avLst/>
          </a:prstGeom>
        </p:spPr>
      </p:pic>
      <p:sp>
        <p:nvSpPr>
          <p:cNvPr id="54" name="Title 1">
            <a:extLst>
              <a:ext uri="{FF2B5EF4-FFF2-40B4-BE49-F238E27FC236}">
                <a16:creationId xmlns:a16="http://schemas.microsoft.com/office/drawing/2014/main" id="{F42914F5-0AB2-0B66-26DA-C4270AADD5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088" y="230435"/>
            <a:ext cx="11025562" cy="713732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2800" kern="1200" dirty="0">
                <a:latin typeface="Dax Offc Pro"/>
              </a:rPr>
              <a:t>FNB à </a:t>
            </a:r>
            <a:r>
              <a:rPr lang="en-US" sz="2800" kern="1200" dirty="0" err="1">
                <a:latin typeface="Dax Offc Pro"/>
              </a:rPr>
              <a:t>rendement</a:t>
            </a:r>
            <a:r>
              <a:rPr lang="en-US" sz="2800" kern="1200" dirty="0">
                <a:latin typeface="Dax Offc Pro"/>
              </a:rPr>
              <a:t> </a:t>
            </a:r>
            <a:r>
              <a:rPr lang="en-US" sz="2800" kern="1200" dirty="0" err="1">
                <a:latin typeface="Dax Offc Pro"/>
              </a:rPr>
              <a:t>accéléré</a:t>
            </a:r>
            <a:br>
              <a:rPr lang="en-US" sz="2800" dirty="0">
                <a:latin typeface="Dax Offc Pro"/>
              </a:rPr>
            </a:br>
            <a:r>
              <a:rPr lang="en-US" sz="2000" dirty="0">
                <a:latin typeface="Dax Offc Pro"/>
              </a:rPr>
              <a:t>(</a:t>
            </a:r>
            <a:r>
              <a:rPr lang="en-US" sz="2000" dirty="0" err="1">
                <a:latin typeface="Dax Offc Pro"/>
              </a:rPr>
              <a:t>Période</a:t>
            </a:r>
            <a:r>
              <a:rPr lang="en-US" sz="2000" dirty="0">
                <a:latin typeface="Dax Offc Pro"/>
              </a:rPr>
              <a:t> de 3 </a:t>
            </a:r>
            <a:r>
              <a:rPr lang="en-US" sz="2000" dirty="0" err="1">
                <a:latin typeface="Dax Offc Pro"/>
              </a:rPr>
              <a:t>mois</a:t>
            </a:r>
            <a:r>
              <a:rPr lang="en-US" sz="2000" dirty="0">
                <a:latin typeface="Dax Offc Pro"/>
              </a:rPr>
              <a:t>)</a:t>
            </a:r>
            <a:endParaRPr lang="en-US" sz="2000" kern="1200" dirty="0">
              <a:solidFill>
                <a:schemeClr val="accent1"/>
              </a:solidFill>
              <a:latin typeface="Dax Offc Pro" panose="020B0504030101020102" pitchFamily="34" charset="0"/>
            </a:endParaRPr>
          </a:p>
        </p:txBody>
      </p: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DA041C0C-B0AE-6AE3-5CC0-659AF56C7493}"/>
              </a:ext>
            </a:extLst>
          </p:cNvPr>
          <p:cNvCxnSpPr>
            <a:cxnSpLocks/>
          </p:cNvCxnSpPr>
          <p:nvPr/>
        </p:nvCxnSpPr>
        <p:spPr>
          <a:xfrm flipV="1">
            <a:off x="818893" y="1161331"/>
            <a:ext cx="10906225" cy="4481874"/>
          </a:xfrm>
          <a:prstGeom prst="line">
            <a:avLst/>
          </a:prstGeom>
          <a:ln w="38100">
            <a:solidFill>
              <a:schemeClr val="accent6"/>
            </a:solidFill>
            <a:prstDash val="sys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>
            <a:extLst>
              <a:ext uri="{FF2B5EF4-FFF2-40B4-BE49-F238E27FC236}">
                <a16:creationId xmlns:a16="http://schemas.microsoft.com/office/drawing/2014/main" id="{51FC29AB-A3A1-6573-AB05-B990BF6B42DD}"/>
              </a:ext>
            </a:extLst>
          </p:cNvPr>
          <p:cNvSpPr txBox="1"/>
          <p:nvPr/>
        </p:nvSpPr>
        <p:spPr>
          <a:xfrm rot="5400000">
            <a:off x="7666766" y="3678744"/>
            <a:ext cx="19262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>
                <a:solidFill>
                  <a:srgbClr val="FF0000"/>
                </a:solidFill>
                <a:latin typeface="Dax Offc Pro" panose="020B0504030101020102" pitchFamily="34" charset="0"/>
              </a:rPr>
              <a:t>Cap à la </a:t>
            </a:r>
            <a:r>
              <a:rPr lang="en-CA" dirty="0" err="1">
                <a:solidFill>
                  <a:srgbClr val="FF0000"/>
                </a:solidFill>
                <a:latin typeface="Dax Offc Pro" panose="020B0504030101020102" pitchFamily="34" charset="0"/>
              </a:rPr>
              <a:t>hausse</a:t>
            </a:r>
            <a:endParaRPr lang="en-CA" dirty="0">
              <a:solidFill>
                <a:srgbClr val="FF0000"/>
              </a:solidFill>
              <a:latin typeface="Dax Offc Pro" panose="020B0504030101020102" pitchFamily="34" charset="0"/>
            </a:endParaRPr>
          </a:p>
        </p:txBody>
      </p: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EB14184F-5C61-E5C8-E316-8B35C9567F18}"/>
              </a:ext>
            </a:extLst>
          </p:cNvPr>
          <p:cNvCxnSpPr>
            <a:cxnSpLocks/>
          </p:cNvCxnSpPr>
          <p:nvPr/>
        </p:nvCxnSpPr>
        <p:spPr>
          <a:xfrm flipV="1">
            <a:off x="6273110" y="3429000"/>
            <a:ext cx="0" cy="2219325"/>
          </a:xfrm>
          <a:prstGeom prst="line">
            <a:avLst/>
          </a:prstGeom>
          <a:ln w="381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30CDD350-5C47-D140-A2C9-22DA3BC4D288}"/>
              </a:ext>
            </a:extLst>
          </p:cNvPr>
          <p:cNvCxnSpPr>
            <a:cxnSpLocks/>
          </p:cNvCxnSpPr>
          <p:nvPr/>
        </p:nvCxnSpPr>
        <p:spPr>
          <a:xfrm flipV="1">
            <a:off x="8451449" y="1644653"/>
            <a:ext cx="0" cy="4003672"/>
          </a:xfrm>
          <a:prstGeom prst="line">
            <a:avLst/>
          </a:prstGeom>
          <a:ln w="381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Rectangle 78">
            <a:extLst>
              <a:ext uri="{FF2B5EF4-FFF2-40B4-BE49-F238E27FC236}">
                <a16:creationId xmlns:a16="http://schemas.microsoft.com/office/drawing/2014/main" id="{3911E672-59E1-5DA2-2B6D-C2F32807E340}"/>
              </a:ext>
            </a:extLst>
          </p:cNvPr>
          <p:cNvSpPr/>
          <p:nvPr/>
        </p:nvSpPr>
        <p:spPr>
          <a:xfrm>
            <a:off x="6273110" y="1626372"/>
            <a:ext cx="2177035" cy="4016833"/>
          </a:xfrm>
          <a:custGeom>
            <a:avLst/>
            <a:gdLst>
              <a:gd name="connsiteX0" fmla="*/ 0 w 2165312"/>
              <a:gd name="connsiteY0" fmla="*/ 0 h 2223203"/>
              <a:gd name="connsiteX1" fmla="*/ 2165312 w 2165312"/>
              <a:gd name="connsiteY1" fmla="*/ 0 h 2223203"/>
              <a:gd name="connsiteX2" fmla="*/ 2165312 w 2165312"/>
              <a:gd name="connsiteY2" fmla="*/ 2223203 h 2223203"/>
              <a:gd name="connsiteX3" fmla="*/ 0 w 2165312"/>
              <a:gd name="connsiteY3" fmla="*/ 2223203 h 2223203"/>
              <a:gd name="connsiteX4" fmla="*/ 0 w 2165312"/>
              <a:gd name="connsiteY4" fmla="*/ 0 h 2223203"/>
              <a:gd name="connsiteX0" fmla="*/ 0 w 2177035"/>
              <a:gd name="connsiteY0" fmla="*/ 1793630 h 4016833"/>
              <a:gd name="connsiteX1" fmla="*/ 2177035 w 2177035"/>
              <a:gd name="connsiteY1" fmla="*/ 0 h 4016833"/>
              <a:gd name="connsiteX2" fmla="*/ 2165312 w 2177035"/>
              <a:gd name="connsiteY2" fmla="*/ 4016833 h 4016833"/>
              <a:gd name="connsiteX3" fmla="*/ 0 w 2177035"/>
              <a:gd name="connsiteY3" fmla="*/ 4016833 h 4016833"/>
              <a:gd name="connsiteX4" fmla="*/ 0 w 2177035"/>
              <a:gd name="connsiteY4" fmla="*/ 1793630 h 40168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77035" h="4016833">
                <a:moveTo>
                  <a:pt x="0" y="1793630"/>
                </a:moveTo>
                <a:lnTo>
                  <a:pt x="2177035" y="0"/>
                </a:lnTo>
                <a:cubicBezTo>
                  <a:pt x="2173127" y="1338944"/>
                  <a:pt x="2169220" y="2677889"/>
                  <a:pt x="2165312" y="4016833"/>
                </a:cubicBezTo>
                <a:lnTo>
                  <a:pt x="0" y="4016833"/>
                </a:lnTo>
                <a:lnTo>
                  <a:pt x="0" y="1793630"/>
                </a:lnTo>
                <a:close/>
              </a:path>
            </a:pathLst>
          </a:custGeom>
          <a:solidFill>
            <a:srgbClr val="B8E8FE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83A5FAC5-E8EF-DE75-150E-043B27F0C356}"/>
              </a:ext>
            </a:extLst>
          </p:cNvPr>
          <p:cNvCxnSpPr>
            <a:cxnSpLocks/>
          </p:cNvCxnSpPr>
          <p:nvPr/>
        </p:nvCxnSpPr>
        <p:spPr>
          <a:xfrm flipV="1">
            <a:off x="857585" y="3429000"/>
            <a:ext cx="5408744" cy="2214205"/>
          </a:xfrm>
          <a:prstGeom prst="line">
            <a:avLst/>
          </a:prstGeom>
          <a:ln w="317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D0844CE6-C81C-B7D8-2929-E22237C5146E}"/>
              </a:ext>
            </a:extLst>
          </p:cNvPr>
          <p:cNvCxnSpPr/>
          <p:nvPr/>
        </p:nvCxnSpPr>
        <p:spPr>
          <a:xfrm flipV="1">
            <a:off x="6266329" y="1611010"/>
            <a:ext cx="2191871" cy="1817990"/>
          </a:xfrm>
          <a:prstGeom prst="line">
            <a:avLst/>
          </a:prstGeom>
          <a:ln w="317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FECB8F15-8D56-F859-FCC8-76132EE917C6}"/>
              </a:ext>
            </a:extLst>
          </p:cNvPr>
          <p:cNvCxnSpPr>
            <a:cxnSpLocks/>
          </p:cNvCxnSpPr>
          <p:nvPr/>
        </p:nvCxnSpPr>
        <p:spPr>
          <a:xfrm>
            <a:off x="8458200" y="1611010"/>
            <a:ext cx="3266917" cy="0"/>
          </a:xfrm>
          <a:prstGeom prst="line">
            <a:avLst/>
          </a:prstGeom>
          <a:ln w="317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>
            <a:extLst>
              <a:ext uri="{FF2B5EF4-FFF2-40B4-BE49-F238E27FC236}">
                <a16:creationId xmlns:a16="http://schemas.microsoft.com/office/drawing/2014/main" id="{B4CBE923-42CD-AB75-90DF-AFEC7D325251}"/>
              </a:ext>
            </a:extLst>
          </p:cNvPr>
          <p:cNvSpPr txBox="1"/>
          <p:nvPr/>
        </p:nvSpPr>
        <p:spPr>
          <a:xfrm>
            <a:off x="10514921" y="1789615"/>
            <a:ext cx="12112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CA" sz="2000" b="1" dirty="0">
                <a:solidFill>
                  <a:srgbClr val="0075BE"/>
                </a:solidFill>
                <a:latin typeface="Dax Offc Pro" panose="020B0504030101020102" pitchFamily="34" charset="0"/>
              </a:rPr>
              <a:t>Jour 60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A1588FD-F2A4-F5EB-E402-E3D3C52EEB5A}"/>
              </a:ext>
            </a:extLst>
          </p:cNvPr>
          <p:cNvSpPr txBox="1"/>
          <p:nvPr/>
        </p:nvSpPr>
        <p:spPr>
          <a:xfrm>
            <a:off x="8404930" y="1241677"/>
            <a:ext cx="1725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>
                <a:solidFill>
                  <a:schemeClr val="accent2"/>
                </a:solidFill>
                <a:latin typeface="Dax Offc Pro" panose="020B0504030101020102" pitchFamily="34" charset="0"/>
              </a:rPr>
              <a:t>À </a:t>
            </a:r>
            <a:r>
              <a:rPr lang="en-CA" dirty="0" err="1">
                <a:solidFill>
                  <a:schemeClr val="accent2"/>
                </a:solidFill>
                <a:latin typeface="Dax Offc Pro" panose="020B0504030101020102" pitchFamily="34" charset="0"/>
              </a:rPr>
              <a:t>l’expiration</a:t>
            </a:r>
            <a:endParaRPr lang="en-CA" dirty="0">
              <a:solidFill>
                <a:schemeClr val="accent2"/>
              </a:solidFill>
              <a:latin typeface="Dax Offc Pro" panose="020B0504030101020102" pitchFamily="34" charset="0"/>
            </a:endParaRPr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C6E1647B-E974-A495-25BA-513E74453B5A}"/>
              </a:ext>
            </a:extLst>
          </p:cNvPr>
          <p:cNvSpPr/>
          <p:nvPr/>
        </p:nvSpPr>
        <p:spPr>
          <a:xfrm>
            <a:off x="831571" y="1796421"/>
            <a:ext cx="10893545" cy="3826723"/>
          </a:xfrm>
          <a:custGeom>
            <a:avLst/>
            <a:gdLst>
              <a:gd name="connsiteX0" fmla="*/ 0 w 11125200"/>
              <a:gd name="connsiteY0" fmla="*/ 3470030 h 3470030"/>
              <a:gd name="connsiteX1" fmla="*/ 7092461 w 11125200"/>
              <a:gd name="connsiteY1" fmla="*/ 715107 h 3470030"/>
              <a:gd name="connsiteX2" fmla="*/ 11125200 w 11125200"/>
              <a:gd name="connsiteY2" fmla="*/ 0 h 34700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125200" h="3470030">
                <a:moveTo>
                  <a:pt x="0" y="3470030"/>
                </a:moveTo>
                <a:cubicBezTo>
                  <a:pt x="2619130" y="2381737"/>
                  <a:pt x="5238261" y="1293445"/>
                  <a:pt x="7092461" y="715107"/>
                </a:cubicBezTo>
                <a:cubicBezTo>
                  <a:pt x="8946661" y="136769"/>
                  <a:pt x="10216661" y="46892"/>
                  <a:pt x="11125200" y="0"/>
                </a:cubicBezTo>
              </a:path>
            </a:pathLst>
          </a:custGeom>
          <a:noFill/>
          <a:ln w="31750">
            <a:solidFill>
              <a:srgbClr val="0075B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058D387-DA38-53D7-3850-30010080DFCB}"/>
              </a:ext>
            </a:extLst>
          </p:cNvPr>
          <p:cNvSpPr txBox="1"/>
          <p:nvPr/>
        </p:nvSpPr>
        <p:spPr>
          <a:xfrm>
            <a:off x="6057812" y="5657323"/>
            <a:ext cx="4090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200" dirty="0">
                <a:solidFill>
                  <a:schemeClr val="bg2">
                    <a:lumMod val="50000"/>
                  </a:schemeClr>
                </a:solidFill>
              </a:rPr>
              <a:t>0 %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D273891-4C59-4E50-5829-3014B5AD831F}"/>
              </a:ext>
            </a:extLst>
          </p:cNvPr>
          <p:cNvSpPr txBox="1"/>
          <p:nvPr/>
        </p:nvSpPr>
        <p:spPr>
          <a:xfrm>
            <a:off x="7141708" y="5657323"/>
            <a:ext cx="4090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200" dirty="0">
                <a:solidFill>
                  <a:schemeClr val="bg2">
                    <a:lumMod val="50000"/>
                  </a:schemeClr>
                </a:solidFill>
              </a:rPr>
              <a:t>2 %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A30FEAE-F891-031B-E901-2A11E74122F1}"/>
              </a:ext>
            </a:extLst>
          </p:cNvPr>
          <p:cNvSpPr txBox="1"/>
          <p:nvPr/>
        </p:nvSpPr>
        <p:spPr>
          <a:xfrm>
            <a:off x="8225604" y="5657323"/>
            <a:ext cx="4090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200" dirty="0">
                <a:solidFill>
                  <a:schemeClr val="bg2">
                    <a:lumMod val="50000"/>
                  </a:schemeClr>
                </a:solidFill>
              </a:rPr>
              <a:t>4 %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7E8888B-04EA-CBD3-49A3-0961C2FFE724}"/>
              </a:ext>
            </a:extLst>
          </p:cNvPr>
          <p:cNvSpPr txBox="1"/>
          <p:nvPr/>
        </p:nvSpPr>
        <p:spPr>
          <a:xfrm>
            <a:off x="9309500" y="5657323"/>
            <a:ext cx="4090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200" dirty="0">
                <a:solidFill>
                  <a:schemeClr val="bg2">
                    <a:lumMod val="50000"/>
                  </a:schemeClr>
                </a:solidFill>
              </a:rPr>
              <a:t>6 %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C080363-CED5-59E2-CCEF-25F1C40AE6A9}"/>
              </a:ext>
            </a:extLst>
          </p:cNvPr>
          <p:cNvSpPr txBox="1"/>
          <p:nvPr/>
        </p:nvSpPr>
        <p:spPr>
          <a:xfrm>
            <a:off x="10393396" y="5657323"/>
            <a:ext cx="4090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200" dirty="0">
                <a:solidFill>
                  <a:schemeClr val="bg2">
                    <a:lumMod val="50000"/>
                  </a:schemeClr>
                </a:solidFill>
              </a:rPr>
              <a:t>8 %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08607A1-5E2C-BC17-5457-513726807A64}"/>
              </a:ext>
            </a:extLst>
          </p:cNvPr>
          <p:cNvSpPr txBox="1"/>
          <p:nvPr/>
        </p:nvSpPr>
        <p:spPr>
          <a:xfrm>
            <a:off x="11477293" y="5657323"/>
            <a:ext cx="4876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200" dirty="0">
                <a:solidFill>
                  <a:schemeClr val="bg2">
                    <a:lumMod val="50000"/>
                  </a:schemeClr>
                </a:solidFill>
              </a:rPr>
              <a:t>10 %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1ADC7CF-D886-2B72-88E1-058655C32BBF}"/>
              </a:ext>
            </a:extLst>
          </p:cNvPr>
          <p:cNvSpPr txBox="1"/>
          <p:nvPr/>
        </p:nvSpPr>
        <p:spPr>
          <a:xfrm>
            <a:off x="582509" y="5657323"/>
            <a:ext cx="6204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dirty="0">
                <a:solidFill>
                  <a:schemeClr val="bg2">
                    <a:lumMod val="50000"/>
                  </a:schemeClr>
                </a:solidFill>
              </a:rPr>
              <a:t>-10 %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361A173-03EC-2D57-21D0-46B56F4FA2B1}"/>
              </a:ext>
            </a:extLst>
          </p:cNvPr>
          <p:cNvSpPr txBox="1"/>
          <p:nvPr/>
        </p:nvSpPr>
        <p:spPr>
          <a:xfrm>
            <a:off x="1729509" y="5657323"/>
            <a:ext cx="5630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dirty="0">
                <a:solidFill>
                  <a:schemeClr val="bg2">
                    <a:lumMod val="50000"/>
                  </a:schemeClr>
                </a:solidFill>
              </a:rPr>
              <a:t>-8 %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6EC1035-1C6D-0EE9-2645-BCC2F3FCB8C1}"/>
              </a:ext>
            </a:extLst>
          </p:cNvPr>
          <p:cNvSpPr txBox="1"/>
          <p:nvPr/>
        </p:nvSpPr>
        <p:spPr>
          <a:xfrm>
            <a:off x="2819086" y="5657323"/>
            <a:ext cx="5630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dirty="0">
                <a:solidFill>
                  <a:schemeClr val="bg2">
                    <a:lumMod val="50000"/>
                  </a:schemeClr>
                </a:solidFill>
              </a:rPr>
              <a:t>-6 %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13A03B6-4BF5-FD3E-458D-F9434611809B}"/>
              </a:ext>
            </a:extLst>
          </p:cNvPr>
          <p:cNvSpPr txBox="1"/>
          <p:nvPr/>
        </p:nvSpPr>
        <p:spPr>
          <a:xfrm>
            <a:off x="3908663" y="5657323"/>
            <a:ext cx="6004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dirty="0">
                <a:solidFill>
                  <a:schemeClr val="bg2">
                    <a:lumMod val="50000"/>
                  </a:schemeClr>
                </a:solidFill>
              </a:rPr>
              <a:t>-4 %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1D6D1108-E720-5D97-2DBF-686674983C55}"/>
              </a:ext>
            </a:extLst>
          </p:cNvPr>
          <p:cNvSpPr txBox="1"/>
          <p:nvPr/>
        </p:nvSpPr>
        <p:spPr>
          <a:xfrm>
            <a:off x="4954936" y="5657323"/>
            <a:ext cx="4956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dirty="0">
                <a:solidFill>
                  <a:schemeClr val="bg2">
                    <a:lumMod val="50000"/>
                  </a:schemeClr>
                </a:solidFill>
              </a:rPr>
              <a:t>-2 %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9752A8A-12C9-70C1-4348-40E478A53E3E}"/>
              </a:ext>
            </a:extLst>
          </p:cNvPr>
          <p:cNvSpPr txBox="1"/>
          <p:nvPr/>
        </p:nvSpPr>
        <p:spPr>
          <a:xfrm>
            <a:off x="331480" y="3277764"/>
            <a:ext cx="5261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200" dirty="0">
                <a:solidFill>
                  <a:schemeClr val="bg2">
                    <a:lumMod val="50000"/>
                  </a:schemeClr>
                </a:solidFill>
              </a:rPr>
              <a:t>0.0 %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188E5446-9233-8BA4-EFEB-40E6ABEDF498}"/>
              </a:ext>
            </a:extLst>
          </p:cNvPr>
          <p:cNvSpPr txBox="1"/>
          <p:nvPr/>
        </p:nvSpPr>
        <p:spPr>
          <a:xfrm>
            <a:off x="331480" y="2733754"/>
            <a:ext cx="5261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200" dirty="0">
                <a:solidFill>
                  <a:schemeClr val="bg2">
                    <a:lumMod val="50000"/>
                  </a:schemeClr>
                </a:solidFill>
              </a:rPr>
              <a:t>2.5 %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FBECFA9-739D-5BD0-501C-47F3DEB2773D}"/>
              </a:ext>
            </a:extLst>
          </p:cNvPr>
          <p:cNvSpPr txBox="1"/>
          <p:nvPr/>
        </p:nvSpPr>
        <p:spPr>
          <a:xfrm>
            <a:off x="331480" y="2166595"/>
            <a:ext cx="5261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200" dirty="0">
                <a:solidFill>
                  <a:schemeClr val="bg2">
                    <a:lumMod val="50000"/>
                  </a:schemeClr>
                </a:solidFill>
              </a:rPr>
              <a:t>5.0 %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B14AB1E-776A-0511-1C25-A55D8FBF8E26}"/>
              </a:ext>
            </a:extLst>
          </p:cNvPr>
          <p:cNvSpPr txBox="1"/>
          <p:nvPr/>
        </p:nvSpPr>
        <p:spPr>
          <a:xfrm>
            <a:off x="331480" y="1611010"/>
            <a:ext cx="5261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200" dirty="0">
                <a:solidFill>
                  <a:schemeClr val="bg2">
                    <a:lumMod val="50000"/>
                  </a:schemeClr>
                </a:solidFill>
              </a:rPr>
              <a:t>7.5 %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AE44B12E-EC5C-F2AC-5E54-583AEC84C9AE}"/>
              </a:ext>
            </a:extLst>
          </p:cNvPr>
          <p:cNvSpPr txBox="1"/>
          <p:nvPr/>
        </p:nvSpPr>
        <p:spPr>
          <a:xfrm>
            <a:off x="252932" y="1043851"/>
            <a:ext cx="6046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200" dirty="0">
                <a:solidFill>
                  <a:schemeClr val="bg2">
                    <a:lumMod val="50000"/>
                  </a:schemeClr>
                </a:solidFill>
              </a:rPr>
              <a:t>10.0 %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3595490A-936E-0118-AA18-E2F26568694E}"/>
              </a:ext>
            </a:extLst>
          </p:cNvPr>
          <p:cNvSpPr txBox="1"/>
          <p:nvPr/>
        </p:nvSpPr>
        <p:spPr>
          <a:xfrm>
            <a:off x="206446" y="5500103"/>
            <a:ext cx="6511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200" dirty="0">
                <a:solidFill>
                  <a:schemeClr val="bg2">
                    <a:lumMod val="50000"/>
                  </a:schemeClr>
                </a:solidFill>
              </a:rPr>
              <a:t>-10.0 %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9415ECFB-E4B0-AD39-649C-9E93F8376D08}"/>
              </a:ext>
            </a:extLst>
          </p:cNvPr>
          <p:cNvSpPr txBox="1"/>
          <p:nvPr/>
        </p:nvSpPr>
        <p:spPr>
          <a:xfrm>
            <a:off x="284992" y="4932944"/>
            <a:ext cx="5725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200" dirty="0">
                <a:solidFill>
                  <a:schemeClr val="bg2">
                    <a:lumMod val="50000"/>
                  </a:schemeClr>
                </a:solidFill>
              </a:rPr>
              <a:t>-7.5 %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BE6AE1D3-279E-B962-55A8-A9DDB4803C58}"/>
              </a:ext>
            </a:extLst>
          </p:cNvPr>
          <p:cNvSpPr txBox="1"/>
          <p:nvPr/>
        </p:nvSpPr>
        <p:spPr>
          <a:xfrm>
            <a:off x="284992" y="4377359"/>
            <a:ext cx="5725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200" dirty="0">
                <a:solidFill>
                  <a:schemeClr val="bg2">
                    <a:lumMod val="50000"/>
                  </a:schemeClr>
                </a:solidFill>
              </a:rPr>
              <a:t>-5.0 %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D181AC52-A53A-72DA-47CC-B6B72DD59990}"/>
              </a:ext>
            </a:extLst>
          </p:cNvPr>
          <p:cNvSpPr txBox="1"/>
          <p:nvPr/>
        </p:nvSpPr>
        <p:spPr>
          <a:xfrm>
            <a:off x="284992" y="3810200"/>
            <a:ext cx="5725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200" dirty="0">
                <a:solidFill>
                  <a:schemeClr val="bg2">
                    <a:lumMod val="50000"/>
                  </a:schemeClr>
                </a:solidFill>
              </a:rPr>
              <a:t>-2.5 %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5F793CC2-C303-506B-1614-C7A8983A3CCB}"/>
              </a:ext>
            </a:extLst>
          </p:cNvPr>
          <p:cNvSpPr txBox="1"/>
          <p:nvPr/>
        </p:nvSpPr>
        <p:spPr>
          <a:xfrm>
            <a:off x="6461645" y="5001994"/>
            <a:ext cx="17999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dirty="0">
                <a:latin typeface="Dax Offc Pro" panose="020B0504030101020102" pitchFamily="34" charset="0"/>
              </a:rPr>
              <a:t>Zone </a:t>
            </a:r>
            <a:r>
              <a:rPr lang="en-CA" dirty="0" err="1">
                <a:latin typeface="Dax Offc Pro" panose="020B0504030101020102" pitchFamily="34" charset="0"/>
              </a:rPr>
              <a:t>d’accélération</a:t>
            </a:r>
            <a:endParaRPr lang="en-CA" dirty="0">
              <a:latin typeface="Dax Offc Pro" panose="020B0504030101020102" pitchFamily="34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978C58A9-0E12-CEF5-D342-A7E16ECB0A57}"/>
              </a:ext>
            </a:extLst>
          </p:cNvPr>
          <p:cNvSpPr txBox="1"/>
          <p:nvPr/>
        </p:nvSpPr>
        <p:spPr>
          <a:xfrm rot="20053598">
            <a:off x="10069974" y="989723"/>
            <a:ext cx="20505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err="1">
                <a:solidFill>
                  <a:schemeClr val="accent6">
                    <a:lumMod val="75000"/>
                  </a:schemeClr>
                </a:solidFill>
                <a:latin typeface="Dax Offc Pro" panose="020B0504030101020102" pitchFamily="34" charset="0"/>
              </a:rPr>
              <a:t>L’actif</a:t>
            </a:r>
            <a:r>
              <a:rPr lang="en-CA" dirty="0">
                <a:solidFill>
                  <a:schemeClr val="accent6">
                    <a:lumMod val="75000"/>
                  </a:schemeClr>
                </a:solidFill>
                <a:latin typeface="Dax Offc Pro" panose="020B0504030101020102" pitchFamily="34" charset="0"/>
              </a:rPr>
              <a:t> de </a:t>
            </a:r>
            <a:r>
              <a:rPr lang="en-CA" dirty="0" err="1">
                <a:solidFill>
                  <a:schemeClr val="accent6">
                    <a:lumMod val="75000"/>
                  </a:schemeClr>
                </a:solidFill>
                <a:latin typeface="Dax Offc Pro" panose="020B0504030101020102" pitchFamily="34" charset="0"/>
              </a:rPr>
              <a:t>référence</a:t>
            </a:r>
            <a:r>
              <a:rPr lang="en-CA" dirty="0">
                <a:solidFill>
                  <a:schemeClr val="accent6">
                    <a:lumMod val="75000"/>
                  </a:schemeClr>
                </a:solidFill>
                <a:latin typeface="Dax Offc Pro" panose="020B0504030101020102" pitchFamily="34" charset="0"/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B5504F4-7150-00E7-FC34-FFE89582B648}"/>
              </a:ext>
            </a:extLst>
          </p:cNvPr>
          <p:cNvSpPr txBox="1"/>
          <p:nvPr/>
        </p:nvSpPr>
        <p:spPr>
          <a:xfrm>
            <a:off x="2434204" y="5926871"/>
            <a:ext cx="7323591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CA" sz="1600" b="1" dirty="0">
                <a:solidFill>
                  <a:schemeClr val="bg2">
                    <a:lumMod val="50000"/>
                  </a:schemeClr>
                </a:solidFill>
                <a:latin typeface="Dax Offc Pro"/>
                <a:ea typeface="+mn-lt"/>
                <a:cs typeface="+mn-lt"/>
              </a:rPr>
              <a:t>Gamme dans les </a:t>
            </a:r>
            <a:r>
              <a:rPr lang="en-CA" sz="1600" b="1" dirty="0" err="1">
                <a:solidFill>
                  <a:schemeClr val="bg2">
                    <a:lumMod val="50000"/>
                  </a:schemeClr>
                </a:solidFill>
                <a:latin typeface="Dax Offc Pro"/>
                <a:ea typeface="+mn-lt"/>
                <a:cs typeface="+mn-lt"/>
              </a:rPr>
              <a:t>rendements</a:t>
            </a:r>
            <a:r>
              <a:rPr lang="en-CA" sz="1600" b="1" dirty="0">
                <a:solidFill>
                  <a:schemeClr val="bg2">
                    <a:lumMod val="50000"/>
                  </a:schemeClr>
                </a:solidFill>
                <a:latin typeface="Dax Offc Pro"/>
                <a:ea typeface="+mn-lt"/>
                <a:cs typeface="+mn-lt"/>
              </a:rPr>
              <a:t> de prix de</a:t>
            </a:r>
            <a:r>
              <a:rPr lang="en-CA" sz="1600" b="1" dirty="0">
                <a:solidFill>
                  <a:schemeClr val="bg2">
                    <a:lumMod val="50000"/>
                  </a:schemeClr>
                </a:solidFill>
                <a:latin typeface="Dax Offc Pro"/>
              </a:rPr>
              <a:t> </a:t>
            </a:r>
            <a:r>
              <a:rPr lang="en-US" sz="1600" b="1" dirty="0">
                <a:solidFill>
                  <a:schemeClr val="bg2">
                    <a:lumMod val="50000"/>
                  </a:schemeClr>
                </a:solidFill>
                <a:latin typeface="Dax Offc Pro"/>
              </a:rPr>
              <a:t>ZUE - FINB BMO S&amp;P 500 </a:t>
            </a:r>
            <a:r>
              <a:rPr lang="en-US" sz="1600" b="1" dirty="0" err="1">
                <a:solidFill>
                  <a:schemeClr val="bg2">
                    <a:lumMod val="50000"/>
                  </a:schemeClr>
                </a:solidFill>
                <a:latin typeface="Dax Offc Pro"/>
              </a:rPr>
              <a:t>couvert</a:t>
            </a:r>
            <a:r>
              <a:rPr lang="en-US" sz="1600" b="1" dirty="0">
                <a:solidFill>
                  <a:schemeClr val="bg2">
                    <a:lumMod val="50000"/>
                  </a:schemeClr>
                </a:solidFill>
                <a:latin typeface="Dax Offc Pro"/>
              </a:rPr>
              <a:t> </a:t>
            </a:r>
            <a:r>
              <a:rPr lang="en-US" sz="1600" b="1" dirty="0" err="1">
                <a:solidFill>
                  <a:schemeClr val="bg2">
                    <a:lumMod val="50000"/>
                  </a:schemeClr>
                </a:solidFill>
                <a:latin typeface="Dax Offc Pro"/>
              </a:rPr>
              <a:t>en</a:t>
            </a:r>
            <a:r>
              <a:rPr lang="en-US" sz="1600" b="1" dirty="0">
                <a:solidFill>
                  <a:schemeClr val="bg2">
                    <a:lumMod val="50000"/>
                  </a:schemeClr>
                </a:solidFill>
                <a:latin typeface="Dax Offc Pro"/>
              </a:rPr>
              <a:t> dollars </a:t>
            </a:r>
            <a:r>
              <a:rPr lang="en-US" sz="1600" b="1" dirty="0" err="1">
                <a:solidFill>
                  <a:schemeClr val="bg2">
                    <a:lumMod val="50000"/>
                  </a:schemeClr>
                </a:solidFill>
                <a:latin typeface="Dax Offc Pro"/>
              </a:rPr>
              <a:t>canadiens</a:t>
            </a:r>
            <a:endParaRPr lang="en-CA" sz="1600" b="1" dirty="0" err="1">
              <a:solidFill>
                <a:schemeClr val="bg2">
                  <a:lumMod val="50000"/>
                </a:schemeClr>
              </a:solidFill>
              <a:latin typeface="Dax Offc Pro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79B9FA4-EB4D-1ED3-6C1D-DC057299446E}"/>
              </a:ext>
            </a:extLst>
          </p:cNvPr>
          <p:cNvSpPr txBox="1"/>
          <p:nvPr/>
        </p:nvSpPr>
        <p:spPr>
          <a:xfrm rot="16200000">
            <a:off x="-2893480" y="2982843"/>
            <a:ext cx="6217666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CA" sz="1600" b="1" dirty="0">
                <a:solidFill>
                  <a:schemeClr val="bg2">
                    <a:lumMod val="50000"/>
                  </a:schemeClr>
                </a:solidFill>
                <a:latin typeface="Dax Offc Pro"/>
              </a:rPr>
              <a:t>ZUEA - </a:t>
            </a:r>
            <a:r>
              <a:rPr lang="fr-CA" sz="1600" dirty="0">
                <a:solidFill>
                  <a:schemeClr val="bg2">
                    <a:lumMod val="50000"/>
                  </a:schemeClr>
                </a:solidFill>
                <a:latin typeface="Dax Offc Pro"/>
                <a:ea typeface="Calibri"/>
                <a:cs typeface="Calibri"/>
              </a:rPr>
              <a:t>FNB BMO d’actions américaines à rendement majoré couvert en dollars canadiens -</a:t>
            </a:r>
            <a:r>
              <a:rPr lang="fr-CA" sz="1600" dirty="0">
                <a:solidFill>
                  <a:schemeClr val="bg2">
                    <a:lumMod val="50000"/>
                  </a:schemeClr>
                </a:solidFill>
                <a:latin typeface="Dax Offc Pro"/>
                <a:ea typeface="+mn-lt"/>
                <a:cs typeface="+mn-lt"/>
              </a:rPr>
              <a:t> </a:t>
            </a:r>
            <a:r>
              <a:rPr lang="fr-CA" sz="1600" dirty="0">
                <a:solidFill>
                  <a:schemeClr val="bg2">
                    <a:lumMod val="50000"/>
                  </a:schemeClr>
                </a:solidFill>
                <a:ea typeface="+mn-lt"/>
                <a:cs typeface="+mn-lt"/>
              </a:rPr>
              <a:t>Profits / pertes</a:t>
            </a:r>
            <a:endParaRPr lang="en-CA" sz="1600" b="1" dirty="0">
              <a:solidFill>
                <a:schemeClr val="bg2">
                  <a:lumMod val="50000"/>
                </a:schemeClr>
              </a:solidFill>
              <a:latin typeface="Dax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483995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Graphic 57">
            <a:extLst>
              <a:ext uri="{FF2B5EF4-FFF2-40B4-BE49-F238E27FC236}">
                <a16:creationId xmlns:a16="http://schemas.microsoft.com/office/drawing/2014/main" id="{7D99C212-99E6-4857-407F-243F973182C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18893" y="1161331"/>
            <a:ext cx="10906225" cy="4481874"/>
          </a:xfrm>
          <a:prstGeom prst="rect">
            <a:avLst/>
          </a:prstGeom>
        </p:spPr>
      </p:pic>
      <p:sp>
        <p:nvSpPr>
          <p:cNvPr id="54" name="Title 1">
            <a:extLst>
              <a:ext uri="{FF2B5EF4-FFF2-40B4-BE49-F238E27FC236}">
                <a16:creationId xmlns:a16="http://schemas.microsoft.com/office/drawing/2014/main" id="{F42914F5-0AB2-0B66-26DA-C4270AADD5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088" y="230435"/>
            <a:ext cx="11025562" cy="713732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2800" kern="1200" dirty="0">
                <a:latin typeface="Dax Offc Pro"/>
              </a:rPr>
              <a:t>FNB à </a:t>
            </a:r>
            <a:r>
              <a:rPr lang="en-US" sz="2800" kern="1200" dirty="0" err="1">
                <a:latin typeface="Dax Offc Pro"/>
              </a:rPr>
              <a:t>rendement</a:t>
            </a:r>
            <a:r>
              <a:rPr lang="en-US" sz="2800" kern="1200" dirty="0">
                <a:latin typeface="Dax Offc Pro"/>
              </a:rPr>
              <a:t> </a:t>
            </a:r>
            <a:r>
              <a:rPr lang="en-US" sz="2800" kern="1200" dirty="0" err="1">
                <a:latin typeface="Dax Offc Pro"/>
              </a:rPr>
              <a:t>accéléré</a:t>
            </a:r>
            <a:br>
              <a:rPr lang="en-US" sz="2800" dirty="0">
                <a:latin typeface="Dax Offc Pro"/>
              </a:rPr>
            </a:br>
            <a:r>
              <a:rPr lang="en-US" sz="2000" dirty="0">
                <a:solidFill>
                  <a:srgbClr val="000000"/>
                </a:solidFill>
                <a:latin typeface="Dax Offc Pro"/>
              </a:rPr>
              <a:t>(</a:t>
            </a:r>
            <a:r>
              <a:rPr lang="en-US" sz="2000" dirty="0" err="1">
                <a:solidFill>
                  <a:srgbClr val="000000"/>
                </a:solidFill>
                <a:latin typeface="Dax Offc Pro"/>
              </a:rPr>
              <a:t>Période</a:t>
            </a:r>
            <a:r>
              <a:rPr lang="en-US" sz="2000" dirty="0">
                <a:solidFill>
                  <a:srgbClr val="000000"/>
                </a:solidFill>
                <a:latin typeface="Dax Offc Pro"/>
              </a:rPr>
              <a:t> de 3 </a:t>
            </a:r>
            <a:r>
              <a:rPr lang="en-US" sz="2000" dirty="0" err="1">
                <a:solidFill>
                  <a:srgbClr val="000000"/>
                </a:solidFill>
                <a:latin typeface="Dax Offc Pro"/>
              </a:rPr>
              <a:t>mois</a:t>
            </a:r>
            <a:r>
              <a:rPr lang="en-US" sz="2000" dirty="0">
                <a:solidFill>
                  <a:srgbClr val="000000"/>
                </a:solidFill>
                <a:latin typeface="Dax Offc Pro"/>
              </a:rPr>
              <a:t>)</a:t>
            </a:r>
            <a:endParaRPr lang="en-US" sz="2000" kern="1200" dirty="0">
              <a:solidFill>
                <a:schemeClr val="accent1"/>
              </a:solidFill>
              <a:latin typeface="Dax Offc Pro" panose="020B0504030101020102" pitchFamily="34" charset="0"/>
            </a:endParaRPr>
          </a:p>
        </p:txBody>
      </p: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DA041C0C-B0AE-6AE3-5CC0-659AF56C7493}"/>
              </a:ext>
            </a:extLst>
          </p:cNvPr>
          <p:cNvCxnSpPr>
            <a:cxnSpLocks/>
          </p:cNvCxnSpPr>
          <p:nvPr/>
        </p:nvCxnSpPr>
        <p:spPr>
          <a:xfrm flipV="1">
            <a:off x="818893" y="1161331"/>
            <a:ext cx="10906225" cy="4481874"/>
          </a:xfrm>
          <a:prstGeom prst="line">
            <a:avLst/>
          </a:prstGeom>
          <a:ln w="38100">
            <a:solidFill>
              <a:schemeClr val="accent6"/>
            </a:solidFill>
            <a:prstDash val="sys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>
            <a:extLst>
              <a:ext uri="{FF2B5EF4-FFF2-40B4-BE49-F238E27FC236}">
                <a16:creationId xmlns:a16="http://schemas.microsoft.com/office/drawing/2014/main" id="{51FC29AB-A3A1-6573-AB05-B990BF6B42DD}"/>
              </a:ext>
            </a:extLst>
          </p:cNvPr>
          <p:cNvSpPr txBox="1"/>
          <p:nvPr/>
        </p:nvSpPr>
        <p:spPr>
          <a:xfrm rot="5400000">
            <a:off x="7613557" y="3731954"/>
            <a:ext cx="20326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>
                <a:solidFill>
                  <a:srgbClr val="FF0000"/>
                </a:solidFill>
                <a:latin typeface="Dax Offc Pro" panose="020B0504030101020102" pitchFamily="34" charset="0"/>
              </a:rPr>
              <a:t>Cap à la </a:t>
            </a:r>
            <a:r>
              <a:rPr lang="en-CA" dirty="0" err="1">
                <a:solidFill>
                  <a:srgbClr val="FF0000"/>
                </a:solidFill>
                <a:latin typeface="Dax Offc Pro" panose="020B0504030101020102" pitchFamily="34" charset="0"/>
              </a:rPr>
              <a:t>hausse</a:t>
            </a:r>
            <a:endParaRPr lang="en-CA" dirty="0">
              <a:solidFill>
                <a:srgbClr val="FF0000"/>
              </a:solidFill>
              <a:latin typeface="Dax Offc Pro" panose="020B0504030101020102" pitchFamily="34" charset="0"/>
            </a:endParaRPr>
          </a:p>
        </p:txBody>
      </p: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EB14184F-5C61-E5C8-E316-8B35C9567F18}"/>
              </a:ext>
            </a:extLst>
          </p:cNvPr>
          <p:cNvCxnSpPr>
            <a:cxnSpLocks/>
          </p:cNvCxnSpPr>
          <p:nvPr/>
        </p:nvCxnSpPr>
        <p:spPr>
          <a:xfrm flipV="1">
            <a:off x="6273110" y="3429000"/>
            <a:ext cx="0" cy="2219325"/>
          </a:xfrm>
          <a:prstGeom prst="line">
            <a:avLst/>
          </a:prstGeom>
          <a:ln w="381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30CDD350-5C47-D140-A2C9-22DA3BC4D288}"/>
              </a:ext>
            </a:extLst>
          </p:cNvPr>
          <p:cNvCxnSpPr>
            <a:cxnSpLocks/>
          </p:cNvCxnSpPr>
          <p:nvPr/>
        </p:nvCxnSpPr>
        <p:spPr>
          <a:xfrm flipV="1">
            <a:off x="8451449" y="1644653"/>
            <a:ext cx="0" cy="4003672"/>
          </a:xfrm>
          <a:prstGeom prst="line">
            <a:avLst/>
          </a:prstGeom>
          <a:ln w="381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Rectangle 78">
            <a:extLst>
              <a:ext uri="{FF2B5EF4-FFF2-40B4-BE49-F238E27FC236}">
                <a16:creationId xmlns:a16="http://schemas.microsoft.com/office/drawing/2014/main" id="{3911E672-59E1-5DA2-2B6D-C2F32807E340}"/>
              </a:ext>
            </a:extLst>
          </p:cNvPr>
          <p:cNvSpPr/>
          <p:nvPr/>
        </p:nvSpPr>
        <p:spPr>
          <a:xfrm>
            <a:off x="6273110" y="1626372"/>
            <a:ext cx="2177035" cy="4016833"/>
          </a:xfrm>
          <a:custGeom>
            <a:avLst/>
            <a:gdLst>
              <a:gd name="connsiteX0" fmla="*/ 0 w 2165312"/>
              <a:gd name="connsiteY0" fmla="*/ 0 h 2223203"/>
              <a:gd name="connsiteX1" fmla="*/ 2165312 w 2165312"/>
              <a:gd name="connsiteY1" fmla="*/ 0 h 2223203"/>
              <a:gd name="connsiteX2" fmla="*/ 2165312 w 2165312"/>
              <a:gd name="connsiteY2" fmla="*/ 2223203 h 2223203"/>
              <a:gd name="connsiteX3" fmla="*/ 0 w 2165312"/>
              <a:gd name="connsiteY3" fmla="*/ 2223203 h 2223203"/>
              <a:gd name="connsiteX4" fmla="*/ 0 w 2165312"/>
              <a:gd name="connsiteY4" fmla="*/ 0 h 2223203"/>
              <a:gd name="connsiteX0" fmla="*/ 0 w 2177035"/>
              <a:gd name="connsiteY0" fmla="*/ 1793630 h 4016833"/>
              <a:gd name="connsiteX1" fmla="*/ 2177035 w 2177035"/>
              <a:gd name="connsiteY1" fmla="*/ 0 h 4016833"/>
              <a:gd name="connsiteX2" fmla="*/ 2165312 w 2177035"/>
              <a:gd name="connsiteY2" fmla="*/ 4016833 h 4016833"/>
              <a:gd name="connsiteX3" fmla="*/ 0 w 2177035"/>
              <a:gd name="connsiteY3" fmla="*/ 4016833 h 4016833"/>
              <a:gd name="connsiteX4" fmla="*/ 0 w 2177035"/>
              <a:gd name="connsiteY4" fmla="*/ 1793630 h 40168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77035" h="4016833">
                <a:moveTo>
                  <a:pt x="0" y="1793630"/>
                </a:moveTo>
                <a:lnTo>
                  <a:pt x="2177035" y="0"/>
                </a:lnTo>
                <a:cubicBezTo>
                  <a:pt x="2173127" y="1338944"/>
                  <a:pt x="2169220" y="2677889"/>
                  <a:pt x="2165312" y="4016833"/>
                </a:cubicBezTo>
                <a:lnTo>
                  <a:pt x="0" y="4016833"/>
                </a:lnTo>
                <a:lnTo>
                  <a:pt x="0" y="1793630"/>
                </a:lnTo>
                <a:close/>
              </a:path>
            </a:pathLst>
          </a:custGeom>
          <a:solidFill>
            <a:srgbClr val="B8E8FE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83A5FAC5-E8EF-DE75-150E-043B27F0C356}"/>
              </a:ext>
            </a:extLst>
          </p:cNvPr>
          <p:cNvCxnSpPr>
            <a:cxnSpLocks/>
          </p:cNvCxnSpPr>
          <p:nvPr/>
        </p:nvCxnSpPr>
        <p:spPr>
          <a:xfrm flipV="1">
            <a:off x="857585" y="3429000"/>
            <a:ext cx="5408744" cy="2214205"/>
          </a:xfrm>
          <a:prstGeom prst="line">
            <a:avLst/>
          </a:prstGeom>
          <a:ln w="31750">
            <a:solidFill>
              <a:srgbClr val="0075BE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D0844CE6-C81C-B7D8-2929-E22237C5146E}"/>
              </a:ext>
            </a:extLst>
          </p:cNvPr>
          <p:cNvCxnSpPr/>
          <p:nvPr/>
        </p:nvCxnSpPr>
        <p:spPr>
          <a:xfrm flipV="1">
            <a:off x="6266329" y="1611010"/>
            <a:ext cx="2191871" cy="1817990"/>
          </a:xfrm>
          <a:prstGeom prst="line">
            <a:avLst/>
          </a:prstGeom>
          <a:ln w="31750">
            <a:solidFill>
              <a:srgbClr val="0075B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FECB8F15-8D56-F859-FCC8-76132EE917C6}"/>
              </a:ext>
            </a:extLst>
          </p:cNvPr>
          <p:cNvCxnSpPr>
            <a:cxnSpLocks/>
          </p:cNvCxnSpPr>
          <p:nvPr/>
        </p:nvCxnSpPr>
        <p:spPr>
          <a:xfrm>
            <a:off x="8458200" y="1611010"/>
            <a:ext cx="3266917" cy="0"/>
          </a:xfrm>
          <a:prstGeom prst="line">
            <a:avLst/>
          </a:prstGeom>
          <a:ln w="31750">
            <a:solidFill>
              <a:srgbClr val="0075B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DA1588FD-F2A4-F5EB-E402-E3D3C52EEB5A}"/>
              </a:ext>
            </a:extLst>
          </p:cNvPr>
          <p:cNvSpPr txBox="1"/>
          <p:nvPr/>
        </p:nvSpPr>
        <p:spPr>
          <a:xfrm>
            <a:off x="8404930" y="1241677"/>
            <a:ext cx="1725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>
                <a:solidFill>
                  <a:srgbClr val="0075BE"/>
                </a:solidFill>
                <a:latin typeface="Dax Offc Pro" panose="020B0504030101020102" pitchFamily="34" charset="0"/>
              </a:rPr>
              <a:t>À </a:t>
            </a:r>
            <a:r>
              <a:rPr lang="en-CA" b="1" dirty="0" err="1">
                <a:solidFill>
                  <a:srgbClr val="0075BE"/>
                </a:solidFill>
                <a:latin typeface="Dax Offc Pro" panose="020B0504030101020102" pitchFamily="34" charset="0"/>
              </a:rPr>
              <a:t>l’expiration</a:t>
            </a:r>
            <a:endParaRPr lang="en-CA" b="1" dirty="0">
              <a:solidFill>
                <a:srgbClr val="0075BE"/>
              </a:solidFill>
              <a:latin typeface="Dax Offc Pro" panose="020B0504030101020102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8155684-9B6C-1C1B-0ECF-BCAE1F9BCA7D}"/>
              </a:ext>
            </a:extLst>
          </p:cNvPr>
          <p:cNvSpPr txBox="1"/>
          <p:nvPr/>
        </p:nvSpPr>
        <p:spPr>
          <a:xfrm>
            <a:off x="6057812" y="5657323"/>
            <a:ext cx="4090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200" dirty="0">
                <a:solidFill>
                  <a:schemeClr val="bg2">
                    <a:lumMod val="50000"/>
                  </a:schemeClr>
                </a:solidFill>
              </a:rPr>
              <a:t>0 %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A81AFA4-76BB-756E-250A-CEBAFBF6CDD4}"/>
              </a:ext>
            </a:extLst>
          </p:cNvPr>
          <p:cNvSpPr txBox="1"/>
          <p:nvPr/>
        </p:nvSpPr>
        <p:spPr>
          <a:xfrm>
            <a:off x="7141708" y="5657323"/>
            <a:ext cx="4090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200" dirty="0">
                <a:solidFill>
                  <a:schemeClr val="bg2">
                    <a:lumMod val="50000"/>
                  </a:schemeClr>
                </a:solidFill>
              </a:rPr>
              <a:t>2 %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EB07920-576E-A618-7BE7-4A166A840D9F}"/>
              </a:ext>
            </a:extLst>
          </p:cNvPr>
          <p:cNvSpPr txBox="1"/>
          <p:nvPr/>
        </p:nvSpPr>
        <p:spPr>
          <a:xfrm>
            <a:off x="8225604" y="5657323"/>
            <a:ext cx="4090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200" dirty="0">
                <a:solidFill>
                  <a:schemeClr val="bg2">
                    <a:lumMod val="50000"/>
                  </a:schemeClr>
                </a:solidFill>
              </a:rPr>
              <a:t>4 %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D318692-548E-096A-7809-20F4E1F8C925}"/>
              </a:ext>
            </a:extLst>
          </p:cNvPr>
          <p:cNvSpPr txBox="1"/>
          <p:nvPr/>
        </p:nvSpPr>
        <p:spPr>
          <a:xfrm>
            <a:off x="9309500" y="5657323"/>
            <a:ext cx="4090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200" dirty="0">
                <a:solidFill>
                  <a:schemeClr val="bg2">
                    <a:lumMod val="50000"/>
                  </a:schemeClr>
                </a:solidFill>
              </a:rPr>
              <a:t>6 %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222FC0B-CC10-8085-1A03-96057C7B9A19}"/>
              </a:ext>
            </a:extLst>
          </p:cNvPr>
          <p:cNvSpPr txBox="1"/>
          <p:nvPr/>
        </p:nvSpPr>
        <p:spPr>
          <a:xfrm>
            <a:off x="10393396" y="5657323"/>
            <a:ext cx="4090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200" dirty="0">
                <a:solidFill>
                  <a:schemeClr val="bg2">
                    <a:lumMod val="50000"/>
                  </a:schemeClr>
                </a:solidFill>
              </a:rPr>
              <a:t>8 %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D1EE263-3C1D-4737-76BE-51AC3AAAD191}"/>
              </a:ext>
            </a:extLst>
          </p:cNvPr>
          <p:cNvSpPr txBox="1"/>
          <p:nvPr/>
        </p:nvSpPr>
        <p:spPr>
          <a:xfrm>
            <a:off x="11477293" y="5657323"/>
            <a:ext cx="4876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200" dirty="0">
                <a:solidFill>
                  <a:schemeClr val="bg2">
                    <a:lumMod val="50000"/>
                  </a:schemeClr>
                </a:solidFill>
              </a:rPr>
              <a:t>10 %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754C98E-D1C2-F5ED-85AE-3F69DE9B2470}"/>
              </a:ext>
            </a:extLst>
          </p:cNvPr>
          <p:cNvSpPr txBox="1"/>
          <p:nvPr/>
        </p:nvSpPr>
        <p:spPr>
          <a:xfrm>
            <a:off x="582509" y="5657323"/>
            <a:ext cx="6204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dirty="0">
                <a:solidFill>
                  <a:schemeClr val="bg2">
                    <a:lumMod val="50000"/>
                  </a:schemeClr>
                </a:solidFill>
              </a:rPr>
              <a:t>-10 %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E7DCF81-6D1E-23AE-9FF0-67B0CADF5F94}"/>
              </a:ext>
            </a:extLst>
          </p:cNvPr>
          <p:cNvSpPr txBox="1"/>
          <p:nvPr/>
        </p:nvSpPr>
        <p:spPr>
          <a:xfrm>
            <a:off x="1729509" y="5657323"/>
            <a:ext cx="5630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dirty="0">
                <a:solidFill>
                  <a:schemeClr val="bg2">
                    <a:lumMod val="50000"/>
                  </a:schemeClr>
                </a:solidFill>
              </a:rPr>
              <a:t>-8 %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ADEE9931-4B8E-058B-E78D-7BE69BA05030}"/>
              </a:ext>
            </a:extLst>
          </p:cNvPr>
          <p:cNvSpPr txBox="1"/>
          <p:nvPr/>
        </p:nvSpPr>
        <p:spPr>
          <a:xfrm>
            <a:off x="2819086" y="5657323"/>
            <a:ext cx="5630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dirty="0">
                <a:solidFill>
                  <a:schemeClr val="bg2">
                    <a:lumMod val="50000"/>
                  </a:schemeClr>
                </a:solidFill>
              </a:rPr>
              <a:t>-6 %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035B060-9F63-93B1-72FE-8088B75A3D4C}"/>
              </a:ext>
            </a:extLst>
          </p:cNvPr>
          <p:cNvSpPr txBox="1"/>
          <p:nvPr/>
        </p:nvSpPr>
        <p:spPr>
          <a:xfrm>
            <a:off x="3908663" y="5657323"/>
            <a:ext cx="6004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dirty="0">
                <a:solidFill>
                  <a:schemeClr val="bg2">
                    <a:lumMod val="50000"/>
                  </a:schemeClr>
                </a:solidFill>
              </a:rPr>
              <a:t>-4 %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DAEB3A9-69BF-8E94-B157-D89B31D45AD4}"/>
              </a:ext>
            </a:extLst>
          </p:cNvPr>
          <p:cNvSpPr txBox="1"/>
          <p:nvPr/>
        </p:nvSpPr>
        <p:spPr>
          <a:xfrm>
            <a:off x="4954936" y="5657323"/>
            <a:ext cx="4956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dirty="0">
                <a:solidFill>
                  <a:schemeClr val="bg2">
                    <a:lumMod val="50000"/>
                  </a:schemeClr>
                </a:solidFill>
              </a:rPr>
              <a:t>-2 %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639D53C-06B8-C6E7-D6A7-3D773B7F8544}"/>
              </a:ext>
            </a:extLst>
          </p:cNvPr>
          <p:cNvSpPr txBox="1"/>
          <p:nvPr/>
        </p:nvSpPr>
        <p:spPr>
          <a:xfrm>
            <a:off x="331480" y="3277764"/>
            <a:ext cx="5261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200" dirty="0">
                <a:solidFill>
                  <a:schemeClr val="bg2">
                    <a:lumMod val="50000"/>
                  </a:schemeClr>
                </a:solidFill>
              </a:rPr>
              <a:t>0.0 %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2EDC9D0-11DB-0A3A-A322-783604E36129}"/>
              </a:ext>
            </a:extLst>
          </p:cNvPr>
          <p:cNvSpPr txBox="1"/>
          <p:nvPr/>
        </p:nvSpPr>
        <p:spPr>
          <a:xfrm>
            <a:off x="331480" y="2733754"/>
            <a:ext cx="5261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200" dirty="0">
                <a:solidFill>
                  <a:schemeClr val="bg2">
                    <a:lumMod val="50000"/>
                  </a:schemeClr>
                </a:solidFill>
              </a:rPr>
              <a:t>2.5 %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B3DACE1D-AFF7-1715-047D-27D666503248}"/>
              </a:ext>
            </a:extLst>
          </p:cNvPr>
          <p:cNvSpPr txBox="1"/>
          <p:nvPr/>
        </p:nvSpPr>
        <p:spPr>
          <a:xfrm>
            <a:off x="331480" y="2166595"/>
            <a:ext cx="5261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200" dirty="0">
                <a:solidFill>
                  <a:schemeClr val="bg2">
                    <a:lumMod val="50000"/>
                  </a:schemeClr>
                </a:solidFill>
              </a:rPr>
              <a:t>5.0 %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1EF65A32-BABD-9114-7386-A6201A06869E}"/>
              </a:ext>
            </a:extLst>
          </p:cNvPr>
          <p:cNvSpPr txBox="1"/>
          <p:nvPr/>
        </p:nvSpPr>
        <p:spPr>
          <a:xfrm>
            <a:off x="331480" y="1611010"/>
            <a:ext cx="5261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200" dirty="0">
                <a:solidFill>
                  <a:schemeClr val="bg2">
                    <a:lumMod val="50000"/>
                  </a:schemeClr>
                </a:solidFill>
              </a:rPr>
              <a:t>7.5 %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4657BC4-FD01-92B6-4539-68B91F53B966}"/>
              </a:ext>
            </a:extLst>
          </p:cNvPr>
          <p:cNvSpPr txBox="1"/>
          <p:nvPr/>
        </p:nvSpPr>
        <p:spPr>
          <a:xfrm>
            <a:off x="252932" y="1043851"/>
            <a:ext cx="6046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200" dirty="0">
                <a:solidFill>
                  <a:schemeClr val="bg2">
                    <a:lumMod val="50000"/>
                  </a:schemeClr>
                </a:solidFill>
              </a:rPr>
              <a:t>10.0 %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2C4B1B7E-6F5D-B70D-5B99-059E7132E65E}"/>
              </a:ext>
            </a:extLst>
          </p:cNvPr>
          <p:cNvSpPr txBox="1"/>
          <p:nvPr/>
        </p:nvSpPr>
        <p:spPr>
          <a:xfrm>
            <a:off x="206446" y="5500103"/>
            <a:ext cx="6511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200" dirty="0">
                <a:solidFill>
                  <a:schemeClr val="bg2">
                    <a:lumMod val="50000"/>
                  </a:schemeClr>
                </a:solidFill>
              </a:rPr>
              <a:t>-10.0 %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F0CDD097-889B-8AD2-99C6-BDA63D92338E}"/>
              </a:ext>
            </a:extLst>
          </p:cNvPr>
          <p:cNvSpPr txBox="1"/>
          <p:nvPr/>
        </p:nvSpPr>
        <p:spPr>
          <a:xfrm>
            <a:off x="284992" y="4932944"/>
            <a:ext cx="5725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200" dirty="0">
                <a:solidFill>
                  <a:schemeClr val="bg2">
                    <a:lumMod val="50000"/>
                  </a:schemeClr>
                </a:solidFill>
              </a:rPr>
              <a:t>-7.5 %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B5EDEF7A-46BA-DEBE-8A31-DD4B0DADA343}"/>
              </a:ext>
            </a:extLst>
          </p:cNvPr>
          <p:cNvSpPr txBox="1"/>
          <p:nvPr/>
        </p:nvSpPr>
        <p:spPr>
          <a:xfrm>
            <a:off x="284992" y="4377359"/>
            <a:ext cx="5725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200" dirty="0">
                <a:solidFill>
                  <a:schemeClr val="bg2">
                    <a:lumMod val="50000"/>
                  </a:schemeClr>
                </a:solidFill>
              </a:rPr>
              <a:t>-5.0 %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317B0EF3-CB96-1188-FFC8-24BFF768B807}"/>
              </a:ext>
            </a:extLst>
          </p:cNvPr>
          <p:cNvSpPr txBox="1"/>
          <p:nvPr/>
        </p:nvSpPr>
        <p:spPr>
          <a:xfrm>
            <a:off x="284992" y="3810200"/>
            <a:ext cx="5725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200" dirty="0">
                <a:solidFill>
                  <a:schemeClr val="bg2">
                    <a:lumMod val="50000"/>
                  </a:schemeClr>
                </a:solidFill>
              </a:rPr>
              <a:t>-2.5 %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FD14AF8D-A210-4F92-0447-A200217D3C4A}"/>
              </a:ext>
            </a:extLst>
          </p:cNvPr>
          <p:cNvSpPr txBox="1"/>
          <p:nvPr/>
        </p:nvSpPr>
        <p:spPr>
          <a:xfrm>
            <a:off x="6461645" y="5001994"/>
            <a:ext cx="17999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dirty="0">
                <a:latin typeface="Dax Offc Pro" panose="020B0504030101020102" pitchFamily="34" charset="0"/>
              </a:rPr>
              <a:t>Zone </a:t>
            </a:r>
            <a:r>
              <a:rPr lang="en-CA" dirty="0" err="1">
                <a:latin typeface="Dax Offc Pro" panose="020B0504030101020102" pitchFamily="34" charset="0"/>
              </a:rPr>
              <a:t>d’accélération</a:t>
            </a:r>
            <a:endParaRPr lang="en-CA" dirty="0">
              <a:latin typeface="Dax Offc Pro" panose="020B0504030101020102" pitchFamily="34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F65F90B3-BD2D-2CA5-5051-CCE0D301C40F}"/>
              </a:ext>
            </a:extLst>
          </p:cNvPr>
          <p:cNvSpPr txBox="1"/>
          <p:nvPr/>
        </p:nvSpPr>
        <p:spPr>
          <a:xfrm rot="20053598">
            <a:off x="10069974" y="989723"/>
            <a:ext cx="20505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err="1">
                <a:solidFill>
                  <a:schemeClr val="accent6">
                    <a:lumMod val="75000"/>
                  </a:schemeClr>
                </a:solidFill>
                <a:latin typeface="Dax Offc Pro" panose="020B0504030101020102" pitchFamily="34" charset="0"/>
              </a:rPr>
              <a:t>L’actif</a:t>
            </a:r>
            <a:r>
              <a:rPr lang="en-CA" dirty="0">
                <a:solidFill>
                  <a:schemeClr val="accent6">
                    <a:lumMod val="75000"/>
                  </a:schemeClr>
                </a:solidFill>
                <a:latin typeface="Dax Offc Pro" panose="020B0504030101020102" pitchFamily="34" charset="0"/>
              </a:rPr>
              <a:t> de </a:t>
            </a:r>
            <a:r>
              <a:rPr lang="en-CA" dirty="0" err="1">
                <a:solidFill>
                  <a:schemeClr val="accent6">
                    <a:lumMod val="75000"/>
                  </a:schemeClr>
                </a:solidFill>
                <a:latin typeface="Dax Offc Pro" panose="020B0504030101020102" pitchFamily="34" charset="0"/>
              </a:rPr>
              <a:t>référence</a:t>
            </a:r>
            <a:r>
              <a:rPr lang="en-CA" dirty="0">
                <a:solidFill>
                  <a:schemeClr val="accent6">
                    <a:lumMod val="75000"/>
                  </a:schemeClr>
                </a:solidFill>
                <a:latin typeface="Dax Offc Pro" panose="020B0504030101020102" pitchFamily="34" charset="0"/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FC01F32-ED28-D906-00A4-DA6837FDC735}"/>
              </a:ext>
            </a:extLst>
          </p:cNvPr>
          <p:cNvSpPr txBox="1"/>
          <p:nvPr/>
        </p:nvSpPr>
        <p:spPr>
          <a:xfrm>
            <a:off x="2434204" y="5926871"/>
            <a:ext cx="7323591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CA" sz="1600" b="1" dirty="0">
                <a:solidFill>
                  <a:schemeClr val="bg2">
                    <a:lumMod val="50000"/>
                  </a:schemeClr>
                </a:solidFill>
                <a:latin typeface="Dax Offc Pro"/>
                <a:ea typeface="+mn-lt"/>
                <a:cs typeface="+mn-lt"/>
              </a:rPr>
              <a:t>Gamme dans les </a:t>
            </a:r>
            <a:r>
              <a:rPr lang="en-CA" sz="1600" b="1" dirty="0" err="1">
                <a:solidFill>
                  <a:schemeClr val="bg2">
                    <a:lumMod val="50000"/>
                  </a:schemeClr>
                </a:solidFill>
                <a:latin typeface="Dax Offc Pro"/>
                <a:ea typeface="+mn-lt"/>
                <a:cs typeface="+mn-lt"/>
              </a:rPr>
              <a:t>rendements</a:t>
            </a:r>
            <a:r>
              <a:rPr lang="en-CA" sz="1600" b="1" dirty="0">
                <a:solidFill>
                  <a:schemeClr val="bg2">
                    <a:lumMod val="50000"/>
                  </a:schemeClr>
                </a:solidFill>
                <a:latin typeface="Dax Offc Pro"/>
                <a:ea typeface="+mn-lt"/>
                <a:cs typeface="+mn-lt"/>
              </a:rPr>
              <a:t> de prix de</a:t>
            </a:r>
            <a:r>
              <a:rPr lang="en-CA" sz="1600" b="1" dirty="0">
                <a:solidFill>
                  <a:schemeClr val="bg2">
                    <a:lumMod val="50000"/>
                  </a:schemeClr>
                </a:solidFill>
                <a:latin typeface="Dax Offc Pro"/>
              </a:rPr>
              <a:t> </a:t>
            </a:r>
            <a:r>
              <a:rPr lang="en-US" sz="1600" b="1" dirty="0">
                <a:solidFill>
                  <a:schemeClr val="bg2">
                    <a:lumMod val="50000"/>
                  </a:schemeClr>
                </a:solidFill>
                <a:latin typeface="Dax Offc Pro"/>
              </a:rPr>
              <a:t>ZUE - FINB BMO S&amp;P 500 </a:t>
            </a:r>
            <a:r>
              <a:rPr lang="en-US" sz="1600" b="1" dirty="0" err="1">
                <a:solidFill>
                  <a:schemeClr val="bg2">
                    <a:lumMod val="50000"/>
                  </a:schemeClr>
                </a:solidFill>
                <a:latin typeface="Dax Offc Pro"/>
              </a:rPr>
              <a:t>couvert</a:t>
            </a:r>
            <a:r>
              <a:rPr lang="en-US" sz="1600" b="1" dirty="0">
                <a:solidFill>
                  <a:schemeClr val="bg2">
                    <a:lumMod val="50000"/>
                  </a:schemeClr>
                </a:solidFill>
                <a:latin typeface="Dax Offc Pro"/>
              </a:rPr>
              <a:t> </a:t>
            </a:r>
            <a:r>
              <a:rPr lang="en-US" sz="1600" b="1" dirty="0" err="1">
                <a:solidFill>
                  <a:schemeClr val="bg2">
                    <a:lumMod val="50000"/>
                  </a:schemeClr>
                </a:solidFill>
                <a:latin typeface="Dax Offc Pro"/>
              </a:rPr>
              <a:t>en</a:t>
            </a:r>
            <a:r>
              <a:rPr lang="en-US" sz="1600" b="1" dirty="0">
                <a:solidFill>
                  <a:schemeClr val="bg2">
                    <a:lumMod val="50000"/>
                  </a:schemeClr>
                </a:solidFill>
                <a:latin typeface="Dax Offc Pro"/>
              </a:rPr>
              <a:t> dollars </a:t>
            </a:r>
            <a:r>
              <a:rPr lang="en-US" sz="1600" b="1" dirty="0" err="1">
                <a:solidFill>
                  <a:schemeClr val="bg2">
                    <a:lumMod val="50000"/>
                  </a:schemeClr>
                </a:solidFill>
                <a:latin typeface="Dax Offc Pro"/>
              </a:rPr>
              <a:t>canadiens</a:t>
            </a:r>
            <a:endParaRPr lang="en-CA" sz="1600" b="1" dirty="0" err="1">
              <a:solidFill>
                <a:schemeClr val="bg2">
                  <a:lumMod val="50000"/>
                </a:schemeClr>
              </a:solidFill>
              <a:latin typeface="Dax Offc Pro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752881F-A518-2C2E-7A2F-AF046771EF69}"/>
              </a:ext>
            </a:extLst>
          </p:cNvPr>
          <p:cNvSpPr txBox="1"/>
          <p:nvPr/>
        </p:nvSpPr>
        <p:spPr>
          <a:xfrm rot="16200000">
            <a:off x="-2893480" y="2982843"/>
            <a:ext cx="6217666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CA" sz="1600" b="1" dirty="0">
                <a:solidFill>
                  <a:schemeClr val="bg2">
                    <a:lumMod val="50000"/>
                  </a:schemeClr>
                </a:solidFill>
                <a:latin typeface="Dax Offc Pro"/>
              </a:rPr>
              <a:t>ZUEA - </a:t>
            </a:r>
            <a:r>
              <a:rPr lang="fr-CA" sz="1600" dirty="0">
                <a:solidFill>
                  <a:schemeClr val="bg2">
                    <a:lumMod val="50000"/>
                  </a:schemeClr>
                </a:solidFill>
                <a:latin typeface="Dax Offc Pro"/>
                <a:ea typeface="Calibri"/>
                <a:cs typeface="Calibri"/>
              </a:rPr>
              <a:t>FNB BMO d’actions américaines à rendement majoré couvert en dollars canadiens -</a:t>
            </a:r>
            <a:r>
              <a:rPr lang="fr-CA" sz="1600" dirty="0">
                <a:solidFill>
                  <a:schemeClr val="bg2">
                    <a:lumMod val="50000"/>
                  </a:schemeClr>
                </a:solidFill>
                <a:latin typeface="Dax Offc Pro"/>
                <a:ea typeface="+mn-lt"/>
                <a:cs typeface="+mn-lt"/>
              </a:rPr>
              <a:t> </a:t>
            </a:r>
            <a:r>
              <a:rPr lang="fr-CA" sz="1600" dirty="0">
                <a:solidFill>
                  <a:schemeClr val="bg2">
                    <a:lumMod val="50000"/>
                  </a:schemeClr>
                </a:solidFill>
                <a:ea typeface="+mn-lt"/>
                <a:cs typeface="+mn-lt"/>
              </a:rPr>
              <a:t>Profits / pertes</a:t>
            </a:r>
            <a:endParaRPr lang="en-CA" sz="1600" b="1" dirty="0">
              <a:solidFill>
                <a:schemeClr val="bg2">
                  <a:lumMod val="50000"/>
                </a:schemeClr>
              </a:solidFill>
              <a:latin typeface="Dax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1943757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Graphic 57">
            <a:extLst>
              <a:ext uri="{FF2B5EF4-FFF2-40B4-BE49-F238E27FC236}">
                <a16:creationId xmlns:a16="http://schemas.microsoft.com/office/drawing/2014/main" id="{7D99C212-99E6-4857-407F-243F973182C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18893" y="1161331"/>
            <a:ext cx="10906225" cy="4481874"/>
          </a:xfrm>
          <a:prstGeom prst="rect">
            <a:avLst/>
          </a:prstGeom>
        </p:spPr>
      </p:pic>
      <p:sp>
        <p:nvSpPr>
          <p:cNvPr id="54" name="Title 1">
            <a:extLst>
              <a:ext uri="{FF2B5EF4-FFF2-40B4-BE49-F238E27FC236}">
                <a16:creationId xmlns:a16="http://schemas.microsoft.com/office/drawing/2014/main" id="{F42914F5-0AB2-0B66-26DA-C4270AADD5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088" y="230435"/>
            <a:ext cx="11025562" cy="713732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2800" kern="1200" dirty="0">
                <a:latin typeface="Dax Offc Pro"/>
              </a:rPr>
              <a:t>FNB à </a:t>
            </a:r>
            <a:r>
              <a:rPr lang="en-US" sz="2800" kern="1200" dirty="0" err="1">
                <a:latin typeface="Dax Offc Pro"/>
              </a:rPr>
              <a:t>rendement</a:t>
            </a:r>
            <a:r>
              <a:rPr lang="en-US" sz="2800" kern="1200" dirty="0">
                <a:latin typeface="Dax Offc Pro"/>
              </a:rPr>
              <a:t> </a:t>
            </a:r>
            <a:r>
              <a:rPr lang="en-US" sz="2800" kern="1200" dirty="0" err="1">
                <a:latin typeface="Dax Offc Pro"/>
              </a:rPr>
              <a:t>accéléré</a:t>
            </a:r>
            <a:br>
              <a:rPr lang="en-US" sz="2800" dirty="0">
                <a:latin typeface="Dax Offc Pro"/>
              </a:rPr>
            </a:br>
            <a:r>
              <a:rPr lang="en-US" sz="2000" dirty="0">
                <a:solidFill>
                  <a:srgbClr val="000000"/>
                </a:solidFill>
                <a:latin typeface="Dax Offc Pro"/>
              </a:rPr>
              <a:t>(</a:t>
            </a:r>
            <a:r>
              <a:rPr lang="en-US" sz="2000" dirty="0" err="1">
                <a:solidFill>
                  <a:srgbClr val="000000"/>
                </a:solidFill>
                <a:latin typeface="Dax Offc Pro"/>
              </a:rPr>
              <a:t>Période</a:t>
            </a:r>
            <a:r>
              <a:rPr lang="en-US" sz="2000" dirty="0">
                <a:solidFill>
                  <a:srgbClr val="000000"/>
                </a:solidFill>
                <a:latin typeface="Dax Offc Pro"/>
              </a:rPr>
              <a:t> de 3 </a:t>
            </a:r>
            <a:r>
              <a:rPr lang="en-US" sz="2000" dirty="0" err="1">
                <a:solidFill>
                  <a:srgbClr val="000000"/>
                </a:solidFill>
                <a:latin typeface="Dax Offc Pro"/>
              </a:rPr>
              <a:t>mois</a:t>
            </a:r>
            <a:r>
              <a:rPr lang="en-US" sz="2000" dirty="0">
                <a:solidFill>
                  <a:srgbClr val="000000"/>
                </a:solidFill>
                <a:latin typeface="Dax Offc Pro"/>
              </a:rPr>
              <a:t>)</a:t>
            </a:r>
            <a:endParaRPr lang="en-US" sz="2000" kern="1200" dirty="0">
              <a:solidFill>
                <a:schemeClr val="accent1"/>
              </a:solidFill>
              <a:latin typeface="Dax Offc Pro" panose="020B0504030101020102" pitchFamily="34" charset="0"/>
            </a:endParaRPr>
          </a:p>
        </p:txBody>
      </p: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DA041C0C-B0AE-6AE3-5CC0-659AF56C7493}"/>
              </a:ext>
            </a:extLst>
          </p:cNvPr>
          <p:cNvCxnSpPr>
            <a:cxnSpLocks/>
          </p:cNvCxnSpPr>
          <p:nvPr/>
        </p:nvCxnSpPr>
        <p:spPr>
          <a:xfrm flipV="1">
            <a:off x="818893" y="1161331"/>
            <a:ext cx="10906225" cy="4481874"/>
          </a:xfrm>
          <a:prstGeom prst="line">
            <a:avLst/>
          </a:prstGeom>
          <a:ln w="38100">
            <a:solidFill>
              <a:schemeClr val="accent6"/>
            </a:solidFill>
            <a:prstDash val="sys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>
            <a:extLst>
              <a:ext uri="{FF2B5EF4-FFF2-40B4-BE49-F238E27FC236}">
                <a16:creationId xmlns:a16="http://schemas.microsoft.com/office/drawing/2014/main" id="{51FC29AB-A3A1-6573-AB05-B990BF6B42DD}"/>
              </a:ext>
            </a:extLst>
          </p:cNvPr>
          <p:cNvSpPr txBox="1"/>
          <p:nvPr/>
        </p:nvSpPr>
        <p:spPr>
          <a:xfrm rot="5400000">
            <a:off x="7671480" y="3674031"/>
            <a:ext cx="19168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>
                <a:solidFill>
                  <a:srgbClr val="FF0000"/>
                </a:solidFill>
                <a:latin typeface="Dax Offc Pro" panose="020B0504030101020102" pitchFamily="34" charset="0"/>
              </a:rPr>
              <a:t>Cap à la </a:t>
            </a:r>
            <a:r>
              <a:rPr lang="en-CA" dirty="0" err="1">
                <a:solidFill>
                  <a:srgbClr val="FF0000"/>
                </a:solidFill>
                <a:latin typeface="Dax Offc Pro" panose="020B0504030101020102" pitchFamily="34" charset="0"/>
              </a:rPr>
              <a:t>hausse</a:t>
            </a:r>
            <a:endParaRPr lang="en-CA" dirty="0">
              <a:solidFill>
                <a:srgbClr val="FF0000"/>
              </a:solidFill>
              <a:latin typeface="Dax Offc Pro" panose="020B0504030101020102" pitchFamily="34" charset="0"/>
            </a:endParaRPr>
          </a:p>
        </p:txBody>
      </p: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EB14184F-5C61-E5C8-E316-8B35C9567F18}"/>
              </a:ext>
            </a:extLst>
          </p:cNvPr>
          <p:cNvCxnSpPr>
            <a:cxnSpLocks/>
          </p:cNvCxnSpPr>
          <p:nvPr/>
        </p:nvCxnSpPr>
        <p:spPr>
          <a:xfrm flipV="1">
            <a:off x="6273110" y="3429000"/>
            <a:ext cx="0" cy="2219325"/>
          </a:xfrm>
          <a:prstGeom prst="line">
            <a:avLst/>
          </a:prstGeom>
          <a:ln w="381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30CDD350-5C47-D140-A2C9-22DA3BC4D288}"/>
              </a:ext>
            </a:extLst>
          </p:cNvPr>
          <p:cNvCxnSpPr>
            <a:cxnSpLocks/>
          </p:cNvCxnSpPr>
          <p:nvPr/>
        </p:nvCxnSpPr>
        <p:spPr>
          <a:xfrm flipV="1">
            <a:off x="8451449" y="1644653"/>
            <a:ext cx="0" cy="4003672"/>
          </a:xfrm>
          <a:prstGeom prst="line">
            <a:avLst/>
          </a:prstGeom>
          <a:ln w="381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Rectangle 78">
            <a:extLst>
              <a:ext uri="{FF2B5EF4-FFF2-40B4-BE49-F238E27FC236}">
                <a16:creationId xmlns:a16="http://schemas.microsoft.com/office/drawing/2014/main" id="{3911E672-59E1-5DA2-2B6D-C2F32807E340}"/>
              </a:ext>
            </a:extLst>
          </p:cNvPr>
          <p:cNvSpPr/>
          <p:nvPr/>
        </p:nvSpPr>
        <p:spPr>
          <a:xfrm>
            <a:off x="6273110" y="1626372"/>
            <a:ext cx="2177035" cy="4016833"/>
          </a:xfrm>
          <a:custGeom>
            <a:avLst/>
            <a:gdLst>
              <a:gd name="connsiteX0" fmla="*/ 0 w 2165312"/>
              <a:gd name="connsiteY0" fmla="*/ 0 h 2223203"/>
              <a:gd name="connsiteX1" fmla="*/ 2165312 w 2165312"/>
              <a:gd name="connsiteY1" fmla="*/ 0 h 2223203"/>
              <a:gd name="connsiteX2" fmla="*/ 2165312 w 2165312"/>
              <a:gd name="connsiteY2" fmla="*/ 2223203 h 2223203"/>
              <a:gd name="connsiteX3" fmla="*/ 0 w 2165312"/>
              <a:gd name="connsiteY3" fmla="*/ 2223203 h 2223203"/>
              <a:gd name="connsiteX4" fmla="*/ 0 w 2165312"/>
              <a:gd name="connsiteY4" fmla="*/ 0 h 2223203"/>
              <a:gd name="connsiteX0" fmla="*/ 0 w 2177035"/>
              <a:gd name="connsiteY0" fmla="*/ 1793630 h 4016833"/>
              <a:gd name="connsiteX1" fmla="*/ 2177035 w 2177035"/>
              <a:gd name="connsiteY1" fmla="*/ 0 h 4016833"/>
              <a:gd name="connsiteX2" fmla="*/ 2165312 w 2177035"/>
              <a:gd name="connsiteY2" fmla="*/ 4016833 h 4016833"/>
              <a:gd name="connsiteX3" fmla="*/ 0 w 2177035"/>
              <a:gd name="connsiteY3" fmla="*/ 4016833 h 4016833"/>
              <a:gd name="connsiteX4" fmla="*/ 0 w 2177035"/>
              <a:gd name="connsiteY4" fmla="*/ 1793630 h 40168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77035" h="4016833">
                <a:moveTo>
                  <a:pt x="0" y="1793630"/>
                </a:moveTo>
                <a:lnTo>
                  <a:pt x="2177035" y="0"/>
                </a:lnTo>
                <a:cubicBezTo>
                  <a:pt x="2173127" y="1338944"/>
                  <a:pt x="2169220" y="2677889"/>
                  <a:pt x="2165312" y="4016833"/>
                </a:cubicBezTo>
                <a:lnTo>
                  <a:pt x="0" y="4016833"/>
                </a:lnTo>
                <a:lnTo>
                  <a:pt x="0" y="1793630"/>
                </a:lnTo>
                <a:close/>
              </a:path>
            </a:pathLst>
          </a:custGeom>
          <a:solidFill>
            <a:srgbClr val="B8E8FE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BF9592B2-FF0C-94D9-C249-3805DF3E2BB1}"/>
              </a:ext>
            </a:extLst>
          </p:cNvPr>
          <p:cNvSpPr txBox="1"/>
          <p:nvPr/>
        </p:nvSpPr>
        <p:spPr>
          <a:xfrm>
            <a:off x="6461645" y="5001994"/>
            <a:ext cx="17999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dirty="0">
                <a:latin typeface="Dax Offc Pro" panose="020B0504030101020102" pitchFamily="34" charset="0"/>
              </a:rPr>
              <a:t>Zone </a:t>
            </a:r>
            <a:r>
              <a:rPr lang="en-CA" dirty="0" err="1">
                <a:latin typeface="Dax Offc Pro" panose="020B0504030101020102" pitchFamily="34" charset="0"/>
              </a:rPr>
              <a:t>d’accélération</a:t>
            </a:r>
            <a:endParaRPr lang="en-CA" dirty="0">
              <a:latin typeface="Dax Offc Pro" panose="020B0504030101020102" pitchFamily="34" charset="0"/>
            </a:endParaRPr>
          </a:p>
        </p:txBody>
      </p: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83A5FAC5-E8EF-DE75-150E-043B27F0C356}"/>
              </a:ext>
            </a:extLst>
          </p:cNvPr>
          <p:cNvCxnSpPr>
            <a:cxnSpLocks/>
          </p:cNvCxnSpPr>
          <p:nvPr/>
        </p:nvCxnSpPr>
        <p:spPr>
          <a:xfrm flipV="1">
            <a:off x="857585" y="3429000"/>
            <a:ext cx="5408744" cy="2214205"/>
          </a:xfrm>
          <a:prstGeom prst="line">
            <a:avLst/>
          </a:prstGeom>
          <a:ln w="31750">
            <a:solidFill>
              <a:srgbClr val="0075BE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D0844CE6-C81C-B7D8-2929-E22237C5146E}"/>
              </a:ext>
            </a:extLst>
          </p:cNvPr>
          <p:cNvCxnSpPr/>
          <p:nvPr/>
        </p:nvCxnSpPr>
        <p:spPr>
          <a:xfrm flipV="1">
            <a:off x="6266329" y="1611010"/>
            <a:ext cx="2191871" cy="1817990"/>
          </a:xfrm>
          <a:prstGeom prst="line">
            <a:avLst/>
          </a:prstGeom>
          <a:ln w="31750">
            <a:solidFill>
              <a:srgbClr val="0075B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FECB8F15-8D56-F859-FCC8-76132EE917C6}"/>
              </a:ext>
            </a:extLst>
          </p:cNvPr>
          <p:cNvCxnSpPr>
            <a:cxnSpLocks/>
          </p:cNvCxnSpPr>
          <p:nvPr/>
        </p:nvCxnSpPr>
        <p:spPr>
          <a:xfrm>
            <a:off x="8458200" y="1611010"/>
            <a:ext cx="3266917" cy="0"/>
          </a:xfrm>
          <a:prstGeom prst="line">
            <a:avLst/>
          </a:prstGeom>
          <a:ln w="31750">
            <a:solidFill>
              <a:srgbClr val="0075B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DA1588FD-F2A4-F5EB-E402-E3D3C52EEB5A}"/>
              </a:ext>
            </a:extLst>
          </p:cNvPr>
          <p:cNvSpPr txBox="1"/>
          <p:nvPr/>
        </p:nvSpPr>
        <p:spPr>
          <a:xfrm>
            <a:off x="8404930" y="1241677"/>
            <a:ext cx="1725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>
                <a:solidFill>
                  <a:srgbClr val="0075BE"/>
                </a:solidFill>
                <a:latin typeface="Dax Offc Pro" panose="020B0504030101020102" pitchFamily="34" charset="0"/>
              </a:rPr>
              <a:t>À </a:t>
            </a:r>
            <a:r>
              <a:rPr lang="en-CA" b="1" dirty="0" err="1">
                <a:solidFill>
                  <a:srgbClr val="0075BE"/>
                </a:solidFill>
                <a:latin typeface="Dax Offc Pro" panose="020B0504030101020102" pitchFamily="34" charset="0"/>
              </a:rPr>
              <a:t>l’expiration</a:t>
            </a:r>
            <a:endParaRPr lang="en-CA" b="1" dirty="0">
              <a:solidFill>
                <a:srgbClr val="0075BE"/>
              </a:solidFill>
              <a:latin typeface="Dax Offc Pro" panose="020B0504030101020102" pitchFamily="34" charset="0"/>
            </a:endParaRPr>
          </a:p>
        </p:txBody>
      </p:sp>
      <p:sp>
        <p:nvSpPr>
          <p:cNvPr id="2" name="Freeform: Shape 1">
            <a:extLst>
              <a:ext uri="{FF2B5EF4-FFF2-40B4-BE49-F238E27FC236}">
                <a16:creationId xmlns:a16="http://schemas.microsoft.com/office/drawing/2014/main" id="{8B79E19B-AA85-BB7E-4475-E63ED7CF50F4}"/>
              </a:ext>
            </a:extLst>
          </p:cNvPr>
          <p:cNvSpPr/>
          <p:nvPr/>
        </p:nvSpPr>
        <p:spPr>
          <a:xfrm>
            <a:off x="831571" y="1796421"/>
            <a:ext cx="10893545" cy="3826723"/>
          </a:xfrm>
          <a:custGeom>
            <a:avLst/>
            <a:gdLst>
              <a:gd name="connsiteX0" fmla="*/ 0 w 11125200"/>
              <a:gd name="connsiteY0" fmla="*/ 3470030 h 3470030"/>
              <a:gd name="connsiteX1" fmla="*/ 7092461 w 11125200"/>
              <a:gd name="connsiteY1" fmla="*/ 715107 h 3470030"/>
              <a:gd name="connsiteX2" fmla="*/ 11125200 w 11125200"/>
              <a:gd name="connsiteY2" fmla="*/ 0 h 34700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125200" h="3470030">
                <a:moveTo>
                  <a:pt x="0" y="3470030"/>
                </a:moveTo>
                <a:cubicBezTo>
                  <a:pt x="2619130" y="2381737"/>
                  <a:pt x="5238261" y="1293445"/>
                  <a:pt x="7092461" y="715107"/>
                </a:cubicBezTo>
                <a:cubicBezTo>
                  <a:pt x="8946661" y="136769"/>
                  <a:pt x="10216661" y="46892"/>
                  <a:pt x="11125200" y="0"/>
                </a:cubicBezTo>
              </a:path>
            </a:pathLst>
          </a:custGeom>
          <a:noFill/>
          <a:ln w="31750">
            <a:solidFill>
              <a:srgbClr val="0075BE">
                <a:alpha val="7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D14EB791-2132-5E92-7BCD-A69F7A14B0E0}"/>
              </a:ext>
            </a:extLst>
          </p:cNvPr>
          <p:cNvSpPr/>
          <p:nvPr/>
        </p:nvSpPr>
        <p:spPr>
          <a:xfrm>
            <a:off x="817808" y="2043249"/>
            <a:ext cx="10893546" cy="3599956"/>
          </a:xfrm>
          <a:custGeom>
            <a:avLst/>
            <a:gdLst>
              <a:gd name="connsiteX0" fmla="*/ 0 w 10949354"/>
              <a:gd name="connsiteY0" fmla="*/ 3200400 h 3200400"/>
              <a:gd name="connsiteX1" fmla="*/ 6576646 w 10949354"/>
              <a:gd name="connsiteY1" fmla="*/ 808892 h 3200400"/>
              <a:gd name="connsiteX2" fmla="*/ 10949354 w 10949354"/>
              <a:gd name="connsiteY2" fmla="*/ 0 h 3200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949354" h="3200400">
                <a:moveTo>
                  <a:pt x="0" y="3200400"/>
                </a:moveTo>
                <a:cubicBezTo>
                  <a:pt x="2375877" y="2271346"/>
                  <a:pt x="4751754" y="1342292"/>
                  <a:pt x="6576646" y="808892"/>
                </a:cubicBezTo>
                <a:cubicBezTo>
                  <a:pt x="8401538" y="275492"/>
                  <a:pt x="10033000" y="25400"/>
                  <a:pt x="10949354" y="0"/>
                </a:cubicBezTo>
              </a:path>
            </a:pathLst>
          </a:custGeom>
          <a:noFill/>
          <a:ln w="31750">
            <a:solidFill>
              <a:srgbClr val="0075BE">
                <a:alpha val="5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12E11BFD-2E4E-AC55-91FC-097AF7638345}"/>
              </a:ext>
            </a:extLst>
          </p:cNvPr>
          <p:cNvSpPr/>
          <p:nvPr/>
        </p:nvSpPr>
        <p:spPr>
          <a:xfrm>
            <a:off x="817808" y="2221267"/>
            <a:ext cx="10893546" cy="3421938"/>
          </a:xfrm>
          <a:custGeom>
            <a:avLst/>
            <a:gdLst>
              <a:gd name="connsiteX0" fmla="*/ 0 w 10949354"/>
              <a:gd name="connsiteY0" fmla="*/ 3200400 h 3200400"/>
              <a:gd name="connsiteX1" fmla="*/ 6576646 w 10949354"/>
              <a:gd name="connsiteY1" fmla="*/ 808892 h 3200400"/>
              <a:gd name="connsiteX2" fmla="*/ 10949354 w 10949354"/>
              <a:gd name="connsiteY2" fmla="*/ 0 h 3200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949354" h="3200400">
                <a:moveTo>
                  <a:pt x="0" y="3200400"/>
                </a:moveTo>
                <a:cubicBezTo>
                  <a:pt x="2375877" y="2271346"/>
                  <a:pt x="4751754" y="1342292"/>
                  <a:pt x="6576646" y="808892"/>
                </a:cubicBezTo>
                <a:cubicBezTo>
                  <a:pt x="8401538" y="275492"/>
                  <a:pt x="10033000" y="25400"/>
                  <a:pt x="10949354" y="0"/>
                </a:cubicBezTo>
              </a:path>
            </a:pathLst>
          </a:custGeom>
          <a:noFill/>
          <a:ln w="31750">
            <a:solidFill>
              <a:srgbClr val="0075BE">
                <a:alpha val="2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5C688CB-6A8D-DF28-4A2B-0FFB313E77CC}"/>
              </a:ext>
            </a:extLst>
          </p:cNvPr>
          <p:cNvSpPr txBox="1"/>
          <p:nvPr/>
        </p:nvSpPr>
        <p:spPr>
          <a:xfrm>
            <a:off x="6057812" y="5657323"/>
            <a:ext cx="4090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200" dirty="0">
                <a:solidFill>
                  <a:schemeClr val="bg2">
                    <a:lumMod val="50000"/>
                  </a:schemeClr>
                </a:solidFill>
              </a:rPr>
              <a:t>0 %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CC6A888-1FDB-FC3F-D9D9-226BB9BD3FA5}"/>
              </a:ext>
            </a:extLst>
          </p:cNvPr>
          <p:cNvSpPr txBox="1"/>
          <p:nvPr/>
        </p:nvSpPr>
        <p:spPr>
          <a:xfrm>
            <a:off x="7141708" y="5657323"/>
            <a:ext cx="4090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200" dirty="0">
                <a:solidFill>
                  <a:schemeClr val="bg2">
                    <a:lumMod val="50000"/>
                  </a:schemeClr>
                </a:solidFill>
              </a:rPr>
              <a:t>2 %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F88D08B-9F66-E0B3-F536-2343B8F03657}"/>
              </a:ext>
            </a:extLst>
          </p:cNvPr>
          <p:cNvSpPr txBox="1"/>
          <p:nvPr/>
        </p:nvSpPr>
        <p:spPr>
          <a:xfrm>
            <a:off x="8225604" y="5657323"/>
            <a:ext cx="4090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200" dirty="0">
                <a:solidFill>
                  <a:schemeClr val="bg2">
                    <a:lumMod val="50000"/>
                  </a:schemeClr>
                </a:solidFill>
              </a:rPr>
              <a:t>4 %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F935841-8C44-FE15-1F23-059FFEBDAFE5}"/>
              </a:ext>
            </a:extLst>
          </p:cNvPr>
          <p:cNvSpPr txBox="1"/>
          <p:nvPr/>
        </p:nvSpPr>
        <p:spPr>
          <a:xfrm>
            <a:off x="9309500" y="5657323"/>
            <a:ext cx="4090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200" dirty="0">
                <a:solidFill>
                  <a:schemeClr val="bg2">
                    <a:lumMod val="50000"/>
                  </a:schemeClr>
                </a:solidFill>
              </a:rPr>
              <a:t>6 %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5E6473C-296D-36B4-D57F-88008D50285F}"/>
              </a:ext>
            </a:extLst>
          </p:cNvPr>
          <p:cNvSpPr txBox="1"/>
          <p:nvPr/>
        </p:nvSpPr>
        <p:spPr>
          <a:xfrm>
            <a:off x="10393396" y="5657323"/>
            <a:ext cx="4090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200" dirty="0">
                <a:solidFill>
                  <a:schemeClr val="bg2">
                    <a:lumMod val="50000"/>
                  </a:schemeClr>
                </a:solidFill>
              </a:rPr>
              <a:t>8 %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B3A69FA-90DE-1DBF-EB02-BCE40763CD81}"/>
              </a:ext>
            </a:extLst>
          </p:cNvPr>
          <p:cNvSpPr txBox="1"/>
          <p:nvPr/>
        </p:nvSpPr>
        <p:spPr>
          <a:xfrm>
            <a:off x="11477293" y="5657323"/>
            <a:ext cx="4876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200" dirty="0">
                <a:solidFill>
                  <a:schemeClr val="bg2">
                    <a:lumMod val="50000"/>
                  </a:schemeClr>
                </a:solidFill>
              </a:rPr>
              <a:t>10 %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DFA7204-27E1-D225-B1B7-B330D573F259}"/>
              </a:ext>
            </a:extLst>
          </p:cNvPr>
          <p:cNvSpPr txBox="1"/>
          <p:nvPr/>
        </p:nvSpPr>
        <p:spPr>
          <a:xfrm>
            <a:off x="582509" y="5657323"/>
            <a:ext cx="6204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dirty="0">
                <a:solidFill>
                  <a:schemeClr val="bg2">
                    <a:lumMod val="50000"/>
                  </a:schemeClr>
                </a:solidFill>
              </a:rPr>
              <a:t>-10 %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AA1302EE-FC4D-08E5-6AD7-2298865AFB2F}"/>
              </a:ext>
            </a:extLst>
          </p:cNvPr>
          <p:cNvSpPr txBox="1"/>
          <p:nvPr/>
        </p:nvSpPr>
        <p:spPr>
          <a:xfrm>
            <a:off x="1729509" y="5657323"/>
            <a:ext cx="5630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dirty="0">
                <a:solidFill>
                  <a:schemeClr val="bg2">
                    <a:lumMod val="50000"/>
                  </a:schemeClr>
                </a:solidFill>
              </a:rPr>
              <a:t>-8 %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5436990-EFD2-575A-6678-6ACA3C81704B}"/>
              </a:ext>
            </a:extLst>
          </p:cNvPr>
          <p:cNvSpPr txBox="1"/>
          <p:nvPr/>
        </p:nvSpPr>
        <p:spPr>
          <a:xfrm>
            <a:off x="2819086" y="5657323"/>
            <a:ext cx="5630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dirty="0">
                <a:solidFill>
                  <a:schemeClr val="bg2">
                    <a:lumMod val="50000"/>
                  </a:schemeClr>
                </a:solidFill>
              </a:rPr>
              <a:t>-6 %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059ADB8F-E126-5831-010D-FFB106DF7B48}"/>
              </a:ext>
            </a:extLst>
          </p:cNvPr>
          <p:cNvSpPr txBox="1"/>
          <p:nvPr/>
        </p:nvSpPr>
        <p:spPr>
          <a:xfrm>
            <a:off x="3908663" y="5657323"/>
            <a:ext cx="6004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dirty="0">
                <a:solidFill>
                  <a:schemeClr val="bg2">
                    <a:lumMod val="50000"/>
                  </a:schemeClr>
                </a:solidFill>
              </a:rPr>
              <a:t>-4 %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A30ACBB1-9FE6-F9C2-3170-2786A36F6294}"/>
              </a:ext>
            </a:extLst>
          </p:cNvPr>
          <p:cNvSpPr txBox="1"/>
          <p:nvPr/>
        </p:nvSpPr>
        <p:spPr>
          <a:xfrm>
            <a:off x="4954936" y="5657323"/>
            <a:ext cx="4956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dirty="0">
                <a:solidFill>
                  <a:schemeClr val="bg2">
                    <a:lumMod val="50000"/>
                  </a:schemeClr>
                </a:solidFill>
              </a:rPr>
              <a:t>-2 %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AE8D46D7-3A68-0224-20DF-44F381868958}"/>
              </a:ext>
            </a:extLst>
          </p:cNvPr>
          <p:cNvSpPr txBox="1"/>
          <p:nvPr/>
        </p:nvSpPr>
        <p:spPr>
          <a:xfrm>
            <a:off x="331480" y="3277764"/>
            <a:ext cx="5261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200" dirty="0">
                <a:solidFill>
                  <a:schemeClr val="bg2">
                    <a:lumMod val="50000"/>
                  </a:schemeClr>
                </a:solidFill>
              </a:rPr>
              <a:t>0.0 %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FA6C8B1D-272C-5F35-0AA5-28EAF2A5547C}"/>
              </a:ext>
            </a:extLst>
          </p:cNvPr>
          <p:cNvSpPr txBox="1"/>
          <p:nvPr/>
        </p:nvSpPr>
        <p:spPr>
          <a:xfrm>
            <a:off x="331480" y="2733754"/>
            <a:ext cx="5261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200" dirty="0">
                <a:solidFill>
                  <a:schemeClr val="bg2">
                    <a:lumMod val="50000"/>
                  </a:schemeClr>
                </a:solidFill>
              </a:rPr>
              <a:t>2.5 %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E6F1D8EA-6D10-77DF-2279-260DFD2A4073}"/>
              </a:ext>
            </a:extLst>
          </p:cNvPr>
          <p:cNvSpPr txBox="1"/>
          <p:nvPr/>
        </p:nvSpPr>
        <p:spPr>
          <a:xfrm>
            <a:off x="331480" y="2166595"/>
            <a:ext cx="5261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200" dirty="0">
                <a:solidFill>
                  <a:schemeClr val="bg2">
                    <a:lumMod val="50000"/>
                  </a:schemeClr>
                </a:solidFill>
              </a:rPr>
              <a:t>5.0 %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C5D47A38-3D46-03B1-C807-1993879BBEDB}"/>
              </a:ext>
            </a:extLst>
          </p:cNvPr>
          <p:cNvSpPr txBox="1"/>
          <p:nvPr/>
        </p:nvSpPr>
        <p:spPr>
          <a:xfrm>
            <a:off x="331480" y="1611010"/>
            <a:ext cx="5261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200" dirty="0">
                <a:solidFill>
                  <a:schemeClr val="bg2">
                    <a:lumMod val="50000"/>
                  </a:schemeClr>
                </a:solidFill>
              </a:rPr>
              <a:t>7.5 %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1944758B-1BAC-964D-1900-2C36320AEAAF}"/>
              </a:ext>
            </a:extLst>
          </p:cNvPr>
          <p:cNvSpPr txBox="1"/>
          <p:nvPr/>
        </p:nvSpPr>
        <p:spPr>
          <a:xfrm>
            <a:off x="252932" y="1043851"/>
            <a:ext cx="6046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200" dirty="0">
                <a:solidFill>
                  <a:schemeClr val="bg2">
                    <a:lumMod val="50000"/>
                  </a:schemeClr>
                </a:solidFill>
              </a:rPr>
              <a:t>10.0 %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C8B1B049-569A-CD0A-FE14-857AD2D7AF46}"/>
              </a:ext>
            </a:extLst>
          </p:cNvPr>
          <p:cNvSpPr txBox="1"/>
          <p:nvPr/>
        </p:nvSpPr>
        <p:spPr>
          <a:xfrm>
            <a:off x="206446" y="5500103"/>
            <a:ext cx="6511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200" dirty="0">
                <a:solidFill>
                  <a:schemeClr val="bg2">
                    <a:lumMod val="50000"/>
                  </a:schemeClr>
                </a:solidFill>
              </a:rPr>
              <a:t>-10.0 %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B0B8EEC8-37B1-D321-C0D9-66F5C3A7CD18}"/>
              </a:ext>
            </a:extLst>
          </p:cNvPr>
          <p:cNvSpPr txBox="1"/>
          <p:nvPr/>
        </p:nvSpPr>
        <p:spPr>
          <a:xfrm>
            <a:off x="284992" y="4932944"/>
            <a:ext cx="5725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200" dirty="0">
                <a:solidFill>
                  <a:schemeClr val="bg2">
                    <a:lumMod val="50000"/>
                  </a:schemeClr>
                </a:solidFill>
              </a:rPr>
              <a:t>-7.5 %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9BB3848E-12B4-A7E5-F39F-1694A6204C6D}"/>
              </a:ext>
            </a:extLst>
          </p:cNvPr>
          <p:cNvSpPr txBox="1"/>
          <p:nvPr/>
        </p:nvSpPr>
        <p:spPr>
          <a:xfrm>
            <a:off x="284992" y="4377359"/>
            <a:ext cx="5725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200" dirty="0">
                <a:solidFill>
                  <a:schemeClr val="bg2">
                    <a:lumMod val="50000"/>
                  </a:schemeClr>
                </a:solidFill>
              </a:rPr>
              <a:t>-5.0 %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05687500-F812-8D37-25F1-4DB797C38B55}"/>
              </a:ext>
            </a:extLst>
          </p:cNvPr>
          <p:cNvSpPr txBox="1"/>
          <p:nvPr/>
        </p:nvSpPr>
        <p:spPr>
          <a:xfrm>
            <a:off x="284992" y="3810200"/>
            <a:ext cx="5725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200" dirty="0">
                <a:solidFill>
                  <a:schemeClr val="bg2">
                    <a:lumMod val="50000"/>
                  </a:schemeClr>
                </a:solidFill>
              </a:rPr>
              <a:t>-2.5 %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0CE233C8-114E-E0B9-D8B5-F35B6997BD05}"/>
              </a:ext>
            </a:extLst>
          </p:cNvPr>
          <p:cNvSpPr txBox="1"/>
          <p:nvPr/>
        </p:nvSpPr>
        <p:spPr>
          <a:xfrm rot="20053598">
            <a:off x="10069974" y="989723"/>
            <a:ext cx="20505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err="1">
                <a:solidFill>
                  <a:schemeClr val="accent6">
                    <a:lumMod val="75000"/>
                  </a:schemeClr>
                </a:solidFill>
                <a:latin typeface="Dax Offc Pro" panose="020B0504030101020102" pitchFamily="34" charset="0"/>
              </a:rPr>
              <a:t>L’actif</a:t>
            </a:r>
            <a:r>
              <a:rPr lang="en-CA" dirty="0">
                <a:solidFill>
                  <a:schemeClr val="accent6">
                    <a:lumMod val="75000"/>
                  </a:schemeClr>
                </a:solidFill>
                <a:latin typeface="Dax Offc Pro" panose="020B0504030101020102" pitchFamily="34" charset="0"/>
              </a:rPr>
              <a:t> de </a:t>
            </a:r>
            <a:r>
              <a:rPr lang="en-CA" dirty="0" err="1">
                <a:solidFill>
                  <a:schemeClr val="accent6">
                    <a:lumMod val="75000"/>
                  </a:schemeClr>
                </a:solidFill>
                <a:latin typeface="Dax Offc Pro" panose="020B0504030101020102" pitchFamily="34" charset="0"/>
              </a:rPr>
              <a:t>référence</a:t>
            </a:r>
            <a:r>
              <a:rPr lang="en-CA" dirty="0">
                <a:solidFill>
                  <a:schemeClr val="accent6">
                    <a:lumMod val="75000"/>
                  </a:schemeClr>
                </a:solidFill>
                <a:latin typeface="Dax Offc Pro" panose="020B0504030101020102" pitchFamily="34" charset="0"/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8723153-E143-8C5B-8C3A-99E7339E650C}"/>
              </a:ext>
            </a:extLst>
          </p:cNvPr>
          <p:cNvSpPr txBox="1"/>
          <p:nvPr/>
        </p:nvSpPr>
        <p:spPr>
          <a:xfrm>
            <a:off x="2434204" y="5926871"/>
            <a:ext cx="7323591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CA" sz="1600" b="1" dirty="0">
                <a:solidFill>
                  <a:schemeClr val="bg2">
                    <a:lumMod val="50000"/>
                  </a:schemeClr>
                </a:solidFill>
                <a:latin typeface="Dax Offc Pro"/>
                <a:ea typeface="+mn-lt"/>
                <a:cs typeface="+mn-lt"/>
              </a:rPr>
              <a:t>Gamme dans les </a:t>
            </a:r>
            <a:r>
              <a:rPr lang="en-CA" sz="1600" b="1" dirty="0" err="1">
                <a:solidFill>
                  <a:schemeClr val="bg2">
                    <a:lumMod val="50000"/>
                  </a:schemeClr>
                </a:solidFill>
                <a:latin typeface="Dax Offc Pro"/>
                <a:ea typeface="+mn-lt"/>
                <a:cs typeface="+mn-lt"/>
              </a:rPr>
              <a:t>rendements</a:t>
            </a:r>
            <a:r>
              <a:rPr lang="en-CA" sz="1600" b="1" dirty="0">
                <a:solidFill>
                  <a:schemeClr val="bg2">
                    <a:lumMod val="50000"/>
                  </a:schemeClr>
                </a:solidFill>
                <a:latin typeface="Dax Offc Pro"/>
                <a:ea typeface="+mn-lt"/>
                <a:cs typeface="+mn-lt"/>
              </a:rPr>
              <a:t> de prix de</a:t>
            </a:r>
            <a:r>
              <a:rPr lang="en-CA" sz="1600" b="1" dirty="0">
                <a:solidFill>
                  <a:schemeClr val="bg2">
                    <a:lumMod val="50000"/>
                  </a:schemeClr>
                </a:solidFill>
                <a:latin typeface="Dax Offc Pro"/>
              </a:rPr>
              <a:t> </a:t>
            </a:r>
            <a:r>
              <a:rPr lang="en-US" sz="1600" b="1" dirty="0">
                <a:solidFill>
                  <a:schemeClr val="bg2">
                    <a:lumMod val="50000"/>
                  </a:schemeClr>
                </a:solidFill>
                <a:latin typeface="Dax Offc Pro"/>
              </a:rPr>
              <a:t>ZUE - FINB BMO S&amp;P 500 </a:t>
            </a:r>
            <a:r>
              <a:rPr lang="en-US" sz="1600" b="1" dirty="0" err="1">
                <a:solidFill>
                  <a:schemeClr val="bg2">
                    <a:lumMod val="50000"/>
                  </a:schemeClr>
                </a:solidFill>
                <a:latin typeface="Dax Offc Pro"/>
              </a:rPr>
              <a:t>couvert</a:t>
            </a:r>
            <a:r>
              <a:rPr lang="en-US" sz="1600" b="1" dirty="0">
                <a:solidFill>
                  <a:schemeClr val="bg2">
                    <a:lumMod val="50000"/>
                  </a:schemeClr>
                </a:solidFill>
                <a:latin typeface="Dax Offc Pro"/>
              </a:rPr>
              <a:t> </a:t>
            </a:r>
            <a:r>
              <a:rPr lang="en-US" sz="1600" b="1" dirty="0" err="1">
                <a:solidFill>
                  <a:schemeClr val="bg2">
                    <a:lumMod val="50000"/>
                  </a:schemeClr>
                </a:solidFill>
                <a:latin typeface="Dax Offc Pro"/>
              </a:rPr>
              <a:t>en</a:t>
            </a:r>
            <a:r>
              <a:rPr lang="en-US" sz="1600" b="1" dirty="0">
                <a:solidFill>
                  <a:schemeClr val="bg2">
                    <a:lumMod val="50000"/>
                  </a:schemeClr>
                </a:solidFill>
                <a:latin typeface="Dax Offc Pro"/>
              </a:rPr>
              <a:t> dollars </a:t>
            </a:r>
            <a:r>
              <a:rPr lang="en-US" sz="1600" b="1" dirty="0" err="1">
                <a:solidFill>
                  <a:schemeClr val="bg2">
                    <a:lumMod val="50000"/>
                  </a:schemeClr>
                </a:solidFill>
                <a:latin typeface="Dax Offc Pro"/>
              </a:rPr>
              <a:t>canadiens</a:t>
            </a:r>
            <a:endParaRPr lang="en-CA" sz="1600" b="1" dirty="0" err="1">
              <a:solidFill>
                <a:schemeClr val="bg2">
                  <a:lumMod val="50000"/>
                </a:schemeClr>
              </a:solidFill>
              <a:latin typeface="Dax Offc Pro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66555E2-E2F9-C2D6-1D6D-D696724A728B}"/>
              </a:ext>
            </a:extLst>
          </p:cNvPr>
          <p:cNvSpPr txBox="1"/>
          <p:nvPr/>
        </p:nvSpPr>
        <p:spPr>
          <a:xfrm rot="16200000">
            <a:off x="-2893480" y="2982843"/>
            <a:ext cx="6217666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CA" sz="1600" b="1" dirty="0">
                <a:solidFill>
                  <a:schemeClr val="bg2">
                    <a:lumMod val="50000"/>
                  </a:schemeClr>
                </a:solidFill>
                <a:latin typeface="Dax Offc Pro"/>
              </a:rPr>
              <a:t>ZUEA - </a:t>
            </a:r>
            <a:r>
              <a:rPr lang="fr-CA" sz="1600" dirty="0">
                <a:solidFill>
                  <a:schemeClr val="bg2">
                    <a:lumMod val="50000"/>
                  </a:schemeClr>
                </a:solidFill>
                <a:latin typeface="Dax Offc Pro"/>
                <a:ea typeface="Calibri"/>
                <a:cs typeface="Calibri"/>
              </a:rPr>
              <a:t>FNB BMO d’actions américaines à rendement majoré couvert en dollars canadiens -</a:t>
            </a:r>
            <a:r>
              <a:rPr lang="fr-CA" sz="1600" dirty="0">
                <a:solidFill>
                  <a:schemeClr val="bg2">
                    <a:lumMod val="50000"/>
                  </a:schemeClr>
                </a:solidFill>
                <a:latin typeface="Dax Offc Pro"/>
                <a:ea typeface="+mn-lt"/>
                <a:cs typeface="+mn-lt"/>
              </a:rPr>
              <a:t> </a:t>
            </a:r>
            <a:r>
              <a:rPr lang="fr-CA" sz="1600" dirty="0">
                <a:solidFill>
                  <a:schemeClr val="bg2">
                    <a:lumMod val="50000"/>
                  </a:schemeClr>
                </a:solidFill>
                <a:ea typeface="+mn-lt"/>
                <a:cs typeface="+mn-lt"/>
              </a:rPr>
              <a:t>Profits / pertes</a:t>
            </a:r>
            <a:endParaRPr lang="en-CA" sz="1600" b="1" dirty="0">
              <a:solidFill>
                <a:schemeClr val="bg2">
                  <a:lumMod val="50000"/>
                </a:schemeClr>
              </a:solidFill>
              <a:latin typeface="Dax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911343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705</Words>
  <Application>Microsoft Office PowerPoint</Application>
  <PresentationFormat>Widescreen</PresentationFormat>
  <Paragraphs>184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Dax Offc Pro</vt:lpstr>
      <vt:lpstr>Office Theme</vt:lpstr>
      <vt:lpstr>FNB à rendement accéléré* (Période de 3 mois)</vt:lpstr>
      <vt:lpstr>FNB à rendement accéléré (Période de 3 mois)</vt:lpstr>
      <vt:lpstr>FNB à rendement accéléré (Période de 3 mois)</vt:lpstr>
      <vt:lpstr>FNB à rendement accéléré (Période de 3 mois)</vt:lpstr>
      <vt:lpstr>FNB à rendement accéléré (Période de 3 mois)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Buffer and Accelerator ETFs Scenarios</dc:title>
  <dc:creator>Richard Ho</dc:creator>
  <cp:lastModifiedBy>Kimia Pourirani</cp:lastModifiedBy>
  <cp:revision>22</cp:revision>
  <dcterms:created xsi:type="dcterms:W3CDTF">2023-09-13T01:02:25Z</dcterms:created>
  <dcterms:modified xsi:type="dcterms:W3CDTF">2023-10-03T16:39:20Z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cf00cb3-7a5d-4674-b157-6d675423df49_Enabled">
    <vt:lpwstr>true</vt:lpwstr>
  </property>
  <property fmtid="{D5CDD505-2E9C-101B-9397-08002B2CF9AE}" pid="3" name="MSIP_Label_0cf00cb3-7a5d-4674-b157-6d675423df49_SetDate">
    <vt:lpwstr>2023-09-13T01:02:25Z</vt:lpwstr>
  </property>
  <property fmtid="{D5CDD505-2E9C-101B-9397-08002B2CF9AE}" pid="4" name="MSIP_Label_0cf00cb3-7a5d-4674-b157-6d675423df49_Method">
    <vt:lpwstr>Standard</vt:lpwstr>
  </property>
  <property fmtid="{D5CDD505-2E9C-101B-9397-08002B2CF9AE}" pid="5" name="MSIP_Label_0cf00cb3-7a5d-4674-b157-6d675423df49_Name">
    <vt:lpwstr>Internal</vt:lpwstr>
  </property>
  <property fmtid="{D5CDD505-2E9C-101B-9397-08002B2CF9AE}" pid="6" name="MSIP_Label_0cf00cb3-7a5d-4674-b157-6d675423df49_SiteId">
    <vt:lpwstr>ece76e02-a02b-4c4a-906d-98a34c5ce07a</vt:lpwstr>
  </property>
  <property fmtid="{D5CDD505-2E9C-101B-9397-08002B2CF9AE}" pid="7" name="MSIP_Label_0cf00cb3-7a5d-4674-b157-6d675423df49_ActionId">
    <vt:lpwstr>28468407-38fe-47b7-bf37-683b3c74c096</vt:lpwstr>
  </property>
  <property fmtid="{D5CDD505-2E9C-101B-9397-08002B2CF9AE}" pid="8" name="MSIP_Label_0cf00cb3-7a5d-4674-b157-6d675423df49_ContentBits">
    <vt:lpwstr>0</vt:lpwstr>
  </property>
</Properties>
</file>