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sldIdLst>
    <p:sldId id="281" r:id="rId2"/>
    <p:sldId id="282" r:id="rId3"/>
    <p:sldId id="283" r:id="rId4"/>
    <p:sldId id="284" r:id="rId5"/>
    <p:sldId id="285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5BE"/>
    <a:srgbClr val="B8E8FE"/>
    <a:srgbClr val="CAEEFE"/>
    <a:srgbClr val="D8F2F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45" d="100"/>
          <a:sy n="45" d="100"/>
        </p:scale>
        <p:origin x="141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6542077-BD4C-47DF-8D34-2901ABF44E15}" type="datetimeFigureOut">
              <a:rPr lang="en-CA" smtClean="0"/>
              <a:t>2023-10-03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5E43E1-7687-414E-AE13-471E6CAFE20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7681732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/>
              <a:t>1. Grid </a:t>
            </a:r>
          </a:p>
          <a:p>
            <a:r>
              <a:rPr lang="en-CA"/>
              <a:t>2. Green line</a:t>
            </a:r>
          </a:p>
          <a:p>
            <a:r>
              <a:rPr lang="en-CA"/>
              <a:t>3. Accelerator Zone </a:t>
            </a:r>
          </a:p>
          <a:p>
            <a:r>
              <a:rPr lang="en-CA"/>
              <a:t>4. Caps </a:t>
            </a:r>
          </a:p>
          <a:p>
            <a:r>
              <a:rPr lang="en-CA"/>
              <a:t>5. Blue line 1</a:t>
            </a:r>
          </a:p>
          <a:p>
            <a:r>
              <a:rPr lang="en-CA"/>
              <a:t>Blue line 30</a:t>
            </a:r>
          </a:p>
          <a:p>
            <a:r>
              <a:rPr lang="en-CA"/>
              <a:t>Blue 60 </a:t>
            </a:r>
          </a:p>
          <a:p>
            <a:r>
              <a:rPr lang="en-CA"/>
              <a:t>END -  orange line </a:t>
            </a:r>
            <a:r>
              <a:rPr lang="en-CA" err="1"/>
              <a:t>bcomes</a:t>
            </a:r>
            <a:r>
              <a:rPr lang="en-CA"/>
              <a:t> blue </a:t>
            </a:r>
          </a:p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E5E43E1-7687-414E-AE13-471E6CAFE20D}" type="slidenum">
              <a:rPr lang="en-CA" smtClean="0"/>
              <a:t>1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26540178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/>
              <a:t>1. Grid </a:t>
            </a:r>
          </a:p>
          <a:p>
            <a:r>
              <a:rPr lang="en-CA"/>
              <a:t>2. Green line</a:t>
            </a:r>
          </a:p>
          <a:p>
            <a:r>
              <a:rPr lang="en-CA"/>
              <a:t>3. Accelerator Zone </a:t>
            </a:r>
          </a:p>
          <a:p>
            <a:r>
              <a:rPr lang="en-CA"/>
              <a:t>4. Caps </a:t>
            </a:r>
          </a:p>
          <a:p>
            <a:r>
              <a:rPr lang="en-CA"/>
              <a:t>5. Blue line 1</a:t>
            </a:r>
          </a:p>
          <a:p>
            <a:r>
              <a:rPr lang="en-CA"/>
              <a:t>Blue line 30</a:t>
            </a:r>
          </a:p>
          <a:p>
            <a:r>
              <a:rPr lang="en-CA"/>
              <a:t>Blue 60 </a:t>
            </a:r>
          </a:p>
          <a:p>
            <a:r>
              <a:rPr lang="en-CA"/>
              <a:t>END -  orange line </a:t>
            </a:r>
            <a:r>
              <a:rPr lang="en-CA" err="1"/>
              <a:t>bcomes</a:t>
            </a:r>
            <a:r>
              <a:rPr lang="en-CA"/>
              <a:t> blue </a:t>
            </a:r>
          </a:p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E5E43E1-7687-414E-AE13-471E6CAFE20D}" type="slidenum">
              <a:rPr lang="en-CA" smtClean="0"/>
              <a:t>2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88495069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/>
              <a:t>1. Grid </a:t>
            </a:r>
          </a:p>
          <a:p>
            <a:r>
              <a:rPr lang="en-CA"/>
              <a:t>2. Green line</a:t>
            </a:r>
          </a:p>
          <a:p>
            <a:r>
              <a:rPr lang="en-CA"/>
              <a:t>3. Accelerator Zone </a:t>
            </a:r>
          </a:p>
          <a:p>
            <a:r>
              <a:rPr lang="en-CA"/>
              <a:t>4. Caps </a:t>
            </a:r>
          </a:p>
          <a:p>
            <a:r>
              <a:rPr lang="en-CA"/>
              <a:t>5. Blue line 1</a:t>
            </a:r>
          </a:p>
          <a:p>
            <a:r>
              <a:rPr lang="en-CA"/>
              <a:t>Blue line 30</a:t>
            </a:r>
          </a:p>
          <a:p>
            <a:r>
              <a:rPr lang="en-CA"/>
              <a:t>Blue 60 </a:t>
            </a:r>
          </a:p>
          <a:p>
            <a:r>
              <a:rPr lang="en-CA"/>
              <a:t>END -  orange line </a:t>
            </a:r>
            <a:r>
              <a:rPr lang="en-CA" err="1"/>
              <a:t>bcomes</a:t>
            </a:r>
            <a:r>
              <a:rPr lang="en-CA"/>
              <a:t> blue </a:t>
            </a:r>
          </a:p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E5E43E1-7687-414E-AE13-471E6CAFE20D}" type="slidenum">
              <a:rPr lang="en-CA" smtClean="0"/>
              <a:t>3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50758234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/>
              <a:t>1. Grid </a:t>
            </a:r>
          </a:p>
          <a:p>
            <a:r>
              <a:rPr lang="en-CA"/>
              <a:t>2. Green line</a:t>
            </a:r>
          </a:p>
          <a:p>
            <a:r>
              <a:rPr lang="en-CA"/>
              <a:t>3. Accelerator Zone </a:t>
            </a:r>
          </a:p>
          <a:p>
            <a:r>
              <a:rPr lang="en-CA"/>
              <a:t>4. Caps </a:t>
            </a:r>
          </a:p>
          <a:p>
            <a:r>
              <a:rPr lang="en-CA"/>
              <a:t>5. Blue line 1</a:t>
            </a:r>
          </a:p>
          <a:p>
            <a:r>
              <a:rPr lang="en-CA"/>
              <a:t>Blue line 30</a:t>
            </a:r>
          </a:p>
          <a:p>
            <a:r>
              <a:rPr lang="en-CA"/>
              <a:t>Blue 60 </a:t>
            </a:r>
          </a:p>
          <a:p>
            <a:r>
              <a:rPr lang="en-CA"/>
              <a:t>END -  orange line </a:t>
            </a:r>
            <a:r>
              <a:rPr lang="en-CA" err="1"/>
              <a:t>bcomes</a:t>
            </a:r>
            <a:r>
              <a:rPr lang="en-CA"/>
              <a:t> blue </a:t>
            </a:r>
          </a:p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E5E43E1-7687-414E-AE13-471E6CAFE20D}" type="slidenum">
              <a:rPr lang="en-CA" smtClean="0"/>
              <a:t>4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0881024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/>
              <a:t>1. Grid </a:t>
            </a:r>
          </a:p>
          <a:p>
            <a:r>
              <a:rPr lang="en-CA"/>
              <a:t>2. Green line</a:t>
            </a:r>
          </a:p>
          <a:p>
            <a:r>
              <a:rPr lang="en-CA"/>
              <a:t>3. Accelerator Zone </a:t>
            </a:r>
          </a:p>
          <a:p>
            <a:r>
              <a:rPr lang="en-CA"/>
              <a:t>4. Caps </a:t>
            </a:r>
          </a:p>
          <a:p>
            <a:r>
              <a:rPr lang="en-CA"/>
              <a:t>5. Blue line 1</a:t>
            </a:r>
          </a:p>
          <a:p>
            <a:r>
              <a:rPr lang="en-CA"/>
              <a:t>Blue line 30</a:t>
            </a:r>
          </a:p>
          <a:p>
            <a:r>
              <a:rPr lang="en-CA"/>
              <a:t>Blue 60 </a:t>
            </a:r>
          </a:p>
          <a:p>
            <a:r>
              <a:rPr lang="en-CA"/>
              <a:t>END -  orange line </a:t>
            </a:r>
            <a:r>
              <a:rPr lang="en-CA" err="1"/>
              <a:t>bcomes</a:t>
            </a:r>
            <a:r>
              <a:rPr lang="en-CA"/>
              <a:t> blue </a:t>
            </a:r>
          </a:p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E5E43E1-7687-414E-AE13-471E6CAFE20D}" type="slidenum">
              <a:rPr lang="en-CA" smtClean="0"/>
              <a:t>5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5606628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85874-FB1B-4167-8BF5-47AAAEBEB1BF}" type="datetimeFigureOut">
              <a:rPr lang="en-CA" smtClean="0"/>
              <a:t>2023-10-03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BF800-6A96-4DBF-926B-2BA7981ADF8B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8958618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85874-FB1B-4167-8BF5-47AAAEBEB1BF}" type="datetimeFigureOut">
              <a:rPr lang="en-CA" smtClean="0"/>
              <a:t>2023-10-03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BF800-6A96-4DBF-926B-2BA7981ADF8B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1068102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85874-FB1B-4167-8BF5-47AAAEBEB1BF}" type="datetimeFigureOut">
              <a:rPr lang="en-CA" smtClean="0"/>
              <a:t>2023-10-03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BF800-6A96-4DBF-926B-2BA7981ADF8B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8309673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85874-FB1B-4167-8BF5-47AAAEBEB1BF}" type="datetimeFigureOut">
              <a:rPr lang="en-CA" smtClean="0"/>
              <a:t>2023-10-03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BF800-6A96-4DBF-926B-2BA7981ADF8B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0700558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85874-FB1B-4167-8BF5-47AAAEBEB1BF}" type="datetimeFigureOut">
              <a:rPr lang="en-CA" smtClean="0"/>
              <a:t>2023-10-03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BF800-6A96-4DBF-926B-2BA7981ADF8B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3726969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85874-FB1B-4167-8BF5-47AAAEBEB1BF}" type="datetimeFigureOut">
              <a:rPr lang="en-CA" smtClean="0"/>
              <a:t>2023-10-03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BF800-6A96-4DBF-926B-2BA7981ADF8B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4992381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85874-FB1B-4167-8BF5-47AAAEBEB1BF}" type="datetimeFigureOut">
              <a:rPr lang="en-CA" smtClean="0"/>
              <a:t>2023-10-03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BF800-6A96-4DBF-926B-2BA7981ADF8B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9648094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85874-FB1B-4167-8BF5-47AAAEBEB1BF}" type="datetimeFigureOut">
              <a:rPr lang="en-CA" smtClean="0"/>
              <a:t>2023-10-03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BF800-6A96-4DBF-926B-2BA7981ADF8B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1245501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85874-FB1B-4167-8BF5-47AAAEBEB1BF}" type="datetimeFigureOut">
              <a:rPr lang="en-CA" smtClean="0"/>
              <a:t>2023-10-03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BF800-6A96-4DBF-926B-2BA7981ADF8B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9408942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85874-FB1B-4167-8BF5-47AAAEBEB1BF}" type="datetimeFigureOut">
              <a:rPr lang="en-CA" smtClean="0"/>
              <a:t>2023-10-03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BF800-6A96-4DBF-926B-2BA7981ADF8B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9906136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85874-FB1B-4167-8BF5-47AAAEBEB1BF}" type="datetimeFigureOut">
              <a:rPr lang="en-CA" smtClean="0"/>
              <a:t>2023-10-03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BF800-6A96-4DBF-926B-2BA7981ADF8B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0061689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D85874-FB1B-4167-8BF5-47AAAEBEB1BF}" type="datetimeFigureOut">
              <a:rPr lang="en-CA" smtClean="0"/>
              <a:t>2023-10-03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BBF800-6A96-4DBF-926B-2BA7981ADF8B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6743602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sv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sv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sv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sv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8" name="Graphic 57">
            <a:extLst>
              <a:ext uri="{FF2B5EF4-FFF2-40B4-BE49-F238E27FC236}">
                <a16:creationId xmlns:a16="http://schemas.microsoft.com/office/drawing/2014/main" id="{7D99C212-99E6-4857-407F-243F973182C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818893" y="1161331"/>
            <a:ext cx="10906225" cy="4481874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ABD42F5E-36C0-CA5A-6CC6-55637403BAE8}"/>
              </a:ext>
            </a:extLst>
          </p:cNvPr>
          <p:cNvSpPr txBox="1"/>
          <p:nvPr/>
        </p:nvSpPr>
        <p:spPr>
          <a:xfrm>
            <a:off x="2434204" y="5926871"/>
            <a:ext cx="732359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1600" b="1">
                <a:solidFill>
                  <a:schemeClr val="bg2">
                    <a:lumMod val="50000"/>
                  </a:schemeClr>
                </a:solidFill>
                <a:latin typeface="Dax Offc Pro" panose="020B0504030101020102" pitchFamily="34" charset="0"/>
              </a:rPr>
              <a:t>Range in Price Returns of </a:t>
            </a:r>
            <a:r>
              <a:rPr lang="en-US" sz="1600" b="1">
                <a:solidFill>
                  <a:schemeClr val="bg2">
                    <a:lumMod val="50000"/>
                  </a:schemeClr>
                </a:solidFill>
                <a:latin typeface="Dax Offc Pro" panose="020B0504030101020102" pitchFamily="34" charset="0"/>
              </a:rPr>
              <a:t>ZUE - BMO S&amp;P 500 Hedged to CAD Index ETF</a:t>
            </a:r>
            <a:endParaRPr lang="en-CA" sz="1600" b="1">
              <a:solidFill>
                <a:schemeClr val="bg2">
                  <a:lumMod val="50000"/>
                </a:schemeClr>
              </a:solidFill>
              <a:latin typeface="Dax Offc Pro" panose="020B0504030101020102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6B6B528-60DF-0D42-6B47-AB9C6794902F}"/>
              </a:ext>
            </a:extLst>
          </p:cNvPr>
          <p:cNvSpPr txBox="1"/>
          <p:nvPr/>
        </p:nvSpPr>
        <p:spPr>
          <a:xfrm rot="16200000">
            <a:off x="-2902481" y="3105953"/>
            <a:ext cx="6217666" cy="33855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CA" sz="1600" b="1">
                <a:solidFill>
                  <a:schemeClr val="bg2">
                    <a:lumMod val="50000"/>
                  </a:schemeClr>
                </a:solidFill>
                <a:latin typeface="Dax Offc Pro"/>
              </a:rPr>
              <a:t>ZUEA - BMO US Equity Accelerator Hedged to CAD ETF - Profit/Loss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1C3BA45-A70C-AB55-90A7-8514627C0253}"/>
              </a:ext>
            </a:extLst>
          </p:cNvPr>
          <p:cNvSpPr txBox="1"/>
          <p:nvPr/>
        </p:nvSpPr>
        <p:spPr>
          <a:xfrm>
            <a:off x="6057812" y="5657323"/>
            <a:ext cx="40427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1400">
                <a:solidFill>
                  <a:schemeClr val="bg2">
                    <a:lumMod val="50000"/>
                  </a:schemeClr>
                </a:solidFill>
              </a:rPr>
              <a:t>0%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58F6102-3AB7-30C6-BB73-37FABB4107DB}"/>
              </a:ext>
            </a:extLst>
          </p:cNvPr>
          <p:cNvSpPr txBox="1"/>
          <p:nvPr/>
        </p:nvSpPr>
        <p:spPr>
          <a:xfrm>
            <a:off x="7141708" y="5657323"/>
            <a:ext cx="40427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1400">
                <a:solidFill>
                  <a:schemeClr val="bg2">
                    <a:lumMod val="50000"/>
                  </a:schemeClr>
                </a:solidFill>
              </a:rPr>
              <a:t>2%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659F6635-A62B-03EF-90C3-28EF5B75DF8E}"/>
              </a:ext>
            </a:extLst>
          </p:cNvPr>
          <p:cNvSpPr txBox="1"/>
          <p:nvPr/>
        </p:nvSpPr>
        <p:spPr>
          <a:xfrm>
            <a:off x="8225604" y="5657323"/>
            <a:ext cx="40427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1400">
                <a:solidFill>
                  <a:schemeClr val="bg2">
                    <a:lumMod val="50000"/>
                  </a:schemeClr>
                </a:solidFill>
              </a:rPr>
              <a:t>4%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D6EF1A7-23D5-8668-BBFF-178344C98A04}"/>
              </a:ext>
            </a:extLst>
          </p:cNvPr>
          <p:cNvSpPr txBox="1"/>
          <p:nvPr/>
        </p:nvSpPr>
        <p:spPr>
          <a:xfrm>
            <a:off x="9309500" y="5657323"/>
            <a:ext cx="40427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1400">
                <a:solidFill>
                  <a:schemeClr val="bg2">
                    <a:lumMod val="50000"/>
                  </a:schemeClr>
                </a:solidFill>
              </a:rPr>
              <a:t>6%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8DF4441D-16AC-6D43-809E-F5EC27345C43}"/>
              </a:ext>
            </a:extLst>
          </p:cNvPr>
          <p:cNvSpPr txBox="1"/>
          <p:nvPr/>
        </p:nvSpPr>
        <p:spPr>
          <a:xfrm>
            <a:off x="10393396" y="5657323"/>
            <a:ext cx="40427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1400">
                <a:solidFill>
                  <a:schemeClr val="bg2">
                    <a:lumMod val="50000"/>
                  </a:schemeClr>
                </a:solidFill>
              </a:rPr>
              <a:t>8%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33B25193-3F69-255A-A048-53629CDE8E38}"/>
              </a:ext>
            </a:extLst>
          </p:cNvPr>
          <p:cNvSpPr txBox="1"/>
          <p:nvPr/>
        </p:nvSpPr>
        <p:spPr>
          <a:xfrm>
            <a:off x="11477293" y="5657323"/>
            <a:ext cx="49564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1400">
                <a:solidFill>
                  <a:schemeClr val="bg2">
                    <a:lumMod val="50000"/>
                  </a:schemeClr>
                </a:solidFill>
              </a:rPr>
              <a:t>10%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B67C61B3-39D5-DAE0-9C53-C11BA37210C6}"/>
              </a:ext>
            </a:extLst>
          </p:cNvPr>
          <p:cNvSpPr txBox="1"/>
          <p:nvPr/>
        </p:nvSpPr>
        <p:spPr>
          <a:xfrm>
            <a:off x="582509" y="5657323"/>
            <a:ext cx="62045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400">
                <a:solidFill>
                  <a:schemeClr val="bg2">
                    <a:lumMod val="50000"/>
                  </a:schemeClr>
                </a:solidFill>
              </a:rPr>
              <a:t>-10%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0A864099-D41A-56DE-FCAD-9079CFD9B74E}"/>
              </a:ext>
            </a:extLst>
          </p:cNvPr>
          <p:cNvSpPr txBox="1"/>
          <p:nvPr/>
        </p:nvSpPr>
        <p:spPr>
          <a:xfrm>
            <a:off x="1729509" y="5657323"/>
            <a:ext cx="56303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400">
                <a:solidFill>
                  <a:schemeClr val="bg2">
                    <a:lumMod val="50000"/>
                  </a:schemeClr>
                </a:solidFill>
              </a:rPr>
              <a:t>-8%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F8B6BF81-3BCE-5CB2-D744-314CABBD4A7D}"/>
              </a:ext>
            </a:extLst>
          </p:cNvPr>
          <p:cNvSpPr txBox="1"/>
          <p:nvPr/>
        </p:nvSpPr>
        <p:spPr>
          <a:xfrm>
            <a:off x="2819086" y="5657323"/>
            <a:ext cx="56303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400">
                <a:solidFill>
                  <a:schemeClr val="bg2">
                    <a:lumMod val="50000"/>
                  </a:schemeClr>
                </a:solidFill>
              </a:rPr>
              <a:t>-6%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37304827-4768-DCC7-61B0-AEF882154BB5}"/>
              </a:ext>
            </a:extLst>
          </p:cNvPr>
          <p:cNvSpPr txBox="1"/>
          <p:nvPr/>
        </p:nvSpPr>
        <p:spPr>
          <a:xfrm>
            <a:off x="3908663" y="5657323"/>
            <a:ext cx="6004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400">
                <a:solidFill>
                  <a:schemeClr val="bg2">
                    <a:lumMod val="50000"/>
                  </a:schemeClr>
                </a:solidFill>
              </a:rPr>
              <a:t>-4%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22C7069E-8F23-626F-7F65-62B4DF8BD779}"/>
              </a:ext>
            </a:extLst>
          </p:cNvPr>
          <p:cNvSpPr txBox="1"/>
          <p:nvPr/>
        </p:nvSpPr>
        <p:spPr>
          <a:xfrm>
            <a:off x="4954936" y="5657323"/>
            <a:ext cx="49564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400">
                <a:solidFill>
                  <a:schemeClr val="bg2">
                    <a:lumMod val="50000"/>
                  </a:schemeClr>
                </a:solidFill>
              </a:rPr>
              <a:t>-2%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996427DA-AC52-0A54-B390-A129C929BEBD}"/>
              </a:ext>
            </a:extLst>
          </p:cNvPr>
          <p:cNvSpPr txBox="1"/>
          <p:nvPr/>
        </p:nvSpPr>
        <p:spPr>
          <a:xfrm>
            <a:off x="317051" y="3277764"/>
            <a:ext cx="5405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CA" sz="1400">
                <a:solidFill>
                  <a:schemeClr val="bg2">
                    <a:lumMod val="50000"/>
                  </a:schemeClr>
                </a:solidFill>
              </a:rPr>
              <a:t>0.0%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A8037B4D-2B69-A1D8-FDD2-65F7BDB2209A}"/>
              </a:ext>
            </a:extLst>
          </p:cNvPr>
          <p:cNvSpPr txBox="1"/>
          <p:nvPr/>
        </p:nvSpPr>
        <p:spPr>
          <a:xfrm>
            <a:off x="317051" y="2733754"/>
            <a:ext cx="5405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CA" sz="1400">
                <a:solidFill>
                  <a:schemeClr val="bg2">
                    <a:lumMod val="50000"/>
                  </a:schemeClr>
                </a:solidFill>
              </a:rPr>
              <a:t>2.5%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F2033BE5-318C-ADE7-D885-20402BA1E8C8}"/>
              </a:ext>
            </a:extLst>
          </p:cNvPr>
          <p:cNvSpPr txBox="1"/>
          <p:nvPr/>
        </p:nvSpPr>
        <p:spPr>
          <a:xfrm>
            <a:off x="317051" y="2166595"/>
            <a:ext cx="5405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CA" sz="1400">
                <a:solidFill>
                  <a:schemeClr val="bg2">
                    <a:lumMod val="50000"/>
                  </a:schemeClr>
                </a:solidFill>
              </a:rPr>
              <a:t>5.0%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617F2771-7147-3509-D17B-EC0594A5558C}"/>
              </a:ext>
            </a:extLst>
          </p:cNvPr>
          <p:cNvSpPr txBox="1"/>
          <p:nvPr/>
        </p:nvSpPr>
        <p:spPr>
          <a:xfrm>
            <a:off x="317051" y="1611010"/>
            <a:ext cx="5405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CA" sz="1400">
                <a:solidFill>
                  <a:schemeClr val="bg2">
                    <a:lumMod val="50000"/>
                  </a:schemeClr>
                </a:solidFill>
              </a:rPr>
              <a:t>7.5%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32AFC17B-7768-3981-72EA-BB9D2F763CE3}"/>
              </a:ext>
            </a:extLst>
          </p:cNvPr>
          <p:cNvSpPr txBox="1"/>
          <p:nvPr/>
        </p:nvSpPr>
        <p:spPr>
          <a:xfrm>
            <a:off x="225681" y="1043851"/>
            <a:ext cx="63190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CA" sz="1400">
                <a:solidFill>
                  <a:schemeClr val="bg2">
                    <a:lumMod val="50000"/>
                  </a:schemeClr>
                </a:solidFill>
              </a:rPr>
              <a:t>10.0%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4F51E6CF-769D-34FE-E11B-D21366769608}"/>
              </a:ext>
            </a:extLst>
          </p:cNvPr>
          <p:cNvSpPr txBox="1"/>
          <p:nvPr/>
        </p:nvSpPr>
        <p:spPr>
          <a:xfrm>
            <a:off x="171179" y="5500103"/>
            <a:ext cx="68640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CA" sz="1400">
                <a:solidFill>
                  <a:schemeClr val="bg2">
                    <a:lumMod val="50000"/>
                  </a:schemeClr>
                </a:solidFill>
              </a:rPr>
              <a:t>-10.0%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287D1323-E02F-1091-2CF9-E41B4C7A1D4E}"/>
              </a:ext>
            </a:extLst>
          </p:cNvPr>
          <p:cNvSpPr txBox="1"/>
          <p:nvPr/>
        </p:nvSpPr>
        <p:spPr>
          <a:xfrm>
            <a:off x="262550" y="4932944"/>
            <a:ext cx="59503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CA" sz="1400">
                <a:solidFill>
                  <a:schemeClr val="bg2">
                    <a:lumMod val="50000"/>
                  </a:schemeClr>
                </a:solidFill>
              </a:rPr>
              <a:t>-7.5%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E9478A1D-DD3C-039E-275F-B8A4EEE9B59E}"/>
              </a:ext>
            </a:extLst>
          </p:cNvPr>
          <p:cNvSpPr txBox="1"/>
          <p:nvPr/>
        </p:nvSpPr>
        <p:spPr>
          <a:xfrm>
            <a:off x="262550" y="4377359"/>
            <a:ext cx="59503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CA" sz="1400">
                <a:solidFill>
                  <a:schemeClr val="bg2">
                    <a:lumMod val="50000"/>
                  </a:schemeClr>
                </a:solidFill>
              </a:rPr>
              <a:t>-5.0%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89FF6E9B-BDF4-D4FB-C2B5-BA66B464F999}"/>
              </a:ext>
            </a:extLst>
          </p:cNvPr>
          <p:cNvSpPr txBox="1"/>
          <p:nvPr/>
        </p:nvSpPr>
        <p:spPr>
          <a:xfrm>
            <a:off x="262550" y="3810200"/>
            <a:ext cx="59503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CA" sz="1400">
                <a:solidFill>
                  <a:schemeClr val="bg2">
                    <a:lumMod val="50000"/>
                  </a:schemeClr>
                </a:solidFill>
              </a:rPr>
              <a:t>-2.5%</a:t>
            </a:r>
          </a:p>
        </p:txBody>
      </p:sp>
      <p:sp>
        <p:nvSpPr>
          <p:cNvPr id="54" name="Title 1">
            <a:extLst>
              <a:ext uri="{FF2B5EF4-FFF2-40B4-BE49-F238E27FC236}">
                <a16:creationId xmlns:a16="http://schemas.microsoft.com/office/drawing/2014/main" id="{F42914F5-0AB2-0B66-26DA-C4270AADD5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2088" y="230435"/>
            <a:ext cx="11025562" cy="713732"/>
          </a:xfr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2800" kern="1200" dirty="0">
                <a:latin typeface="Dax Offc Pro"/>
              </a:rPr>
              <a:t>Accelerator ETF*</a:t>
            </a:r>
            <a:br>
              <a:rPr lang="en-US" sz="2800" dirty="0">
                <a:latin typeface="Dax Offc Pro"/>
              </a:rPr>
            </a:br>
            <a:r>
              <a:rPr lang="en-US" sz="2000" dirty="0">
                <a:solidFill>
                  <a:srgbClr val="000000"/>
                </a:solidFill>
                <a:latin typeface="Dax Offc Pro"/>
              </a:rPr>
              <a:t>(3 month period)</a:t>
            </a:r>
            <a:endParaRPr lang="en-US" sz="2000" kern="1200" dirty="0">
              <a:solidFill>
                <a:schemeClr val="accent1"/>
              </a:solidFill>
              <a:latin typeface="Dax Offc Pro" panose="020B0504030101020102" pitchFamily="34" charset="0"/>
            </a:endParaRPr>
          </a:p>
        </p:txBody>
      </p:sp>
      <p:cxnSp>
        <p:nvCxnSpPr>
          <p:cNvPr id="59" name="Straight Connector 58">
            <a:extLst>
              <a:ext uri="{FF2B5EF4-FFF2-40B4-BE49-F238E27FC236}">
                <a16:creationId xmlns:a16="http://schemas.microsoft.com/office/drawing/2014/main" id="{DA041C0C-B0AE-6AE3-5CC0-659AF56C7493}"/>
              </a:ext>
            </a:extLst>
          </p:cNvPr>
          <p:cNvCxnSpPr>
            <a:cxnSpLocks/>
          </p:cNvCxnSpPr>
          <p:nvPr/>
        </p:nvCxnSpPr>
        <p:spPr>
          <a:xfrm flipV="1">
            <a:off x="818893" y="1161331"/>
            <a:ext cx="10906225" cy="4481874"/>
          </a:xfrm>
          <a:prstGeom prst="line">
            <a:avLst/>
          </a:prstGeom>
          <a:ln w="38100">
            <a:solidFill>
              <a:schemeClr val="accent6"/>
            </a:solidFill>
            <a:prstDash val="sysDash"/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TextBox 70">
            <a:extLst>
              <a:ext uri="{FF2B5EF4-FFF2-40B4-BE49-F238E27FC236}">
                <a16:creationId xmlns:a16="http://schemas.microsoft.com/office/drawing/2014/main" id="{9D2A70A7-015E-50F7-A88D-3984B2D35046}"/>
              </a:ext>
            </a:extLst>
          </p:cNvPr>
          <p:cNvSpPr txBox="1"/>
          <p:nvPr/>
        </p:nvSpPr>
        <p:spPr>
          <a:xfrm rot="20053598">
            <a:off x="10378782" y="919072"/>
            <a:ext cx="17255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>
                <a:solidFill>
                  <a:schemeClr val="accent6">
                    <a:lumMod val="75000"/>
                  </a:schemeClr>
                </a:solidFill>
                <a:latin typeface="Dax Offc Pro" panose="020B0504030101020102" pitchFamily="34" charset="0"/>
              </a:rPr>
              <a:t>Reference asset </a:t>
            </a:r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51FC29AB-A3A1-6573-AB05-B990BF6B42DD}"/>
              </a:ext>
            </a:extLst>
          </p:cNvPr>
          <p:cNvSpPr txBox="1"/>
          <p:nvPr/>
        </p:nvSpPr>
        <p:spPr>
          <a:xfrm rot="5400000">
            <a:off x="7817511" y="3528000"/>
            <a:ext cx="16247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>
                <a:solidFill>
                  <a:srgbClr val="FF0000"/>
                </a:solidFill>
                <a:latin typeface="Dax Offc Pro" panose="020B0504030101020102" pitchFamily="34" charset="0"/>
              </a:rPr>
              <a:t>Upside Cap</a:t>
            </a:r>
          </a:p>
        </p:txBody>
      </p:sp>
      <p:cxnSp>
        <p:nvCxnSpPr>
          <p:cNvPr id="74" name="Straight Connector 73">
            <a:extLst>
              <a:ext uri="{FF2B5EF4-FFF2-40B4-BE49-F238E27FC236}">
                <a16:creationId xmlns:a16="http://schemas.microsoft.com/office/drawing/2014/main" id="{EB14184F-5C61-E5C8-E316-8B35C9567F18}"/>
              </a:ext>
            </a:extLst>
          </p:cNvPr>
          <p:cNvCxnSpPr>
            <a:cxnSpLocks/>
          </p:cNvCxnSpPr>
          <p:nvPr/>
        </p:nvCxnSpPr>
        <p:spPr>
          <a:xfrm flipV="1">
            <a:off x="6273110" y="3429000"/>
            <a:ext cx="0" cy="2219325"/>
          </a:xfrm>
          <a:prstGeom prst="line">
            <a:avLst/>
          </a:prstGeom>
          <a:ln w="38100">
            <a:solidFill>
              <a:srgbClr val="FF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Connector 74">
            <a:extLst>
              <a:ext uri="{FF2B5EF4-FFF2-40B4-BE49-F238E27FC236}">
                <a16:creationId xmlns:a16="http://schemas.microsoft.com/office/drawing/2014/main" id="{30CDD350-5C47-D140-A2C9-22DA3BC4D288}"/>
              </a:ext>
            </a:extLst>
          </p:cNvPr>
          <p:cNvCxnSpPr>
            <a:cxnSpLocks/>
          </p:cNvCxnSpPr>
          <p:nvPr/>
        </p:nvCxnSpPr>
        <p:spPr>
          <a:xfrm flipV="1">
            <a:off x="8451449" y="1644653"/>
            <a:ext cx="0" cy="4003672"/>
          </a:xfrm>
          <a:prstGeom prst="line">
            <a:avLst/>
          </a:prstGeom>
          <a:ln w="38100">
            <a:solidFill>
              <a:srgbClr val="FF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TextBox 76">
            <a:extLst>
              <a:ext uri="{FF2B5EF4-FFF2-40B4-BE49-F238E27FC236}">
                <a16:creationId xmlns:a16="http://schemas.microsoft.com/office/drawing/2014/main" id="{5630BC46-9B20-B5D0-9BED-EA473640D501}"/>
              </a:ext>
            </a:extLst>
          </p:cNvPr>
          <p:cNvSpPr txBox="1"/>
          <p:nvPr/>
        </p:nvSpPr>
        <p:spPr>
          <a:xfrm>
            <a:off x="8404930" y="1241677"/>
            <a:ext cx="17255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>
                <a:solidFill>
                  <a:schemeClr val="accent2"/>
                </a:solidFill>
                <a:latin typeface="Dax Offc Pro" panose="020B0504030101020102" pitchFamily="34" charset="0"/>
              </a:rPr>
              <a:t>At Expiry</a:t>
            </a:r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3911E672-59E1-5DA2-2B6D-C2F32807E340}"/>
              </a:ext>
            </a:extLst>
          </p:cNvPr>
          <p:cNvSpPr/>
          <p:nvPr/>
        </p:nvSpPr>
        <p:spPr>
          <a:xfrm>
            <a:off x="6273110" y="1626372"/>
            <a:ext cx="2177035" cy="4016833"/>
          </a:xfrm>
          <a:custGeom>
            <a:avLst/>
            <a:gdLst>
              <a:gd name="connsiteX0" fmla="*/ 0 w 2165312"/>
              <a:gd name="connsiteY0" fmla="*/ 0 h 2223203"/>
              <a:gd name="connsiteX1" fmla="*/ 2165312 w 2165312"/>
              <a:gd name="connsiteY1" fmla="*/ 0 h 2223203"/>
              <a:gd name="connsiteX2" fmla="*/ 2165312 w 2165312"/>
              <a:gd name="connsiteY2" fmla="*/ 2223203 h 2223203"/>
              <a:gd name="connsiteX3" fmla="*/ 0 w 2165312"/>
              <a:gd name="connsiteY3" fmla="*/ 2223203 h 2223203"/>
              <a:gd name="connsiteX4" fmla="*/ 0 w 2165312"/>
              <a:gd name="connsiteY4" fmla="*/ 0 h 2223203"/>
              <a:gd name="connsiteX0" fmla="*/ 0 w 2177035"/>
              <a:gd name="connsiteY0" fmla="*/ 1793630 h 4016833"/>
              <a:gd name="connsiteX1" fmla="*/ 2177035 w 2177035"/>
              <a:gd name="connsiteY1" fmla="*/ 0 h 4016833"/>
              <a:gd name="connsiteX2" fmla="*/ 2165312 w 2177035"/>
              <a:gd name="connsiteY2" fmla="*/ 4016833 h 4016833"/>
              <a:gd name="connsiteX3" fmla="*/ 0 w 2177035"/>
              <a:gd name="connsiteY3" fmla="*/ 4016833 h 4016833"/>
              <a:gd name="connsiteX4" fmla="*/ 0 w 2177035"/>
              <a:gd name="connsiteY4" fmla="*/ 1793630 h 40168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77035" h="4016833">
                <a:moveTo>
                  <a:pt x="0" y="1793630"/>
                </a:moveTo>
                <a:lnTo>
                  <a:pt x="2177035" y="0"/>
                </a:lnTo>
                <a:cubicBezTo>
                  <a:pt x="2173127" y="1338944"/>
                  <a:pt x="2169220" y="2677889"/>
                  <a:pt x="2165312" y="4016833"/>
                </a:cubicBezTo>
                <a:lnTo>
                  <a:pt x="0" y="4016833"/>
                </a:lnTo>
                <a:lnTo>
                  <a:pt x="0" y="1793630"/>
                </a:lnTo>
                <a:close/>
              </a:path>
            </a:pathLst>
          </a:custGeom>
          <a:solidFill>
            <a:srgbClr val="B8E8FE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id="{BF9592B2-FF0C-94D9-C249-3805DF3E2BB1}"/>
              </a:ext>
            </a:extLst>
          </p:cNvPr>
          <p:cNvSpPr txBox="1"/>
          <p:nvPr/>
        </p:nvSpPr>
        <p:spPr>
          <a:xfrm>
            <a:off x="6452400" y="5172332"/>
            <a:ext cx="17999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>
                <a:latin typeface="Dax Offc Pro" panose="020B0504030101020102" pitchFamily="34" charset="0"/>
              </a:rPr>
              <a:t>Accelerator Zone</a:t>
            </a:r>
          </a:p>
        </p:txBody>
      </p:sp>
      <p:cxnSp>
        <p:nvCxnSpPr>
          <p:cNvPr id="64" name="Straight Connector 63">
            <a:extLst>
              <a:ext uri="{FF2B5EF4-FFF2-40B4-BE49-F238E27FC236}">
                <a16:creationId xmlns:a16="http://schemas.microsoft.com/office/drawing/2014/main" id="{83A5FAC5-E8EF-DE75-150E-043B27F0C356}"/>
              </a:ext>
            </a:extLst>
          </p:cNvPr>
          <p:cNvCxnSpPr>
            <a:cxnSpLocks/>
          </p:cNvCxnSpPr>
          <p:nvPr/>
        </p:nvCxnSpPr>
        <p:spPr>
          <a:xfrm flipV="1">
            <a:off x="857585" y="3429000"/>
            <a:ext cx="5408744" cy="2214205"/>
          </a:xfrm>
          <a:prstGeom prst="line">
            <a:avLst/>
          </a:prstGeom>
          <a:ln w="3175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66" name="Straight Connector 65">
            <a:extLst>
              <a:ext uri="{FF2B5EF4-FFF2-40B4-BE49-F238E27FC236}">
                <a16:creationId xmlns:a16="http://schemas.microsoft.com/office/drawing/2014/main" id="{D0844CE6-C81C-B7D8-2929-E22237C5146E}"/>
              </a:ext>
            </a:extLst>
          </p:cNvPr>
          <p:cNvCxnSpPr/>
          <p:nvPr/>
        </p:nvCxnSpPr>
        <p:spPr>
          <a:xfrm flipV="1">
            <a:off x="6266329" y="1611010"/>
            <a:ext cx="2191871" cy="1817990"/>
          </a:xfrm>
          <a:prstGeom prst="line">
            <a:avLst/>
          </a:prstGeom>
          <a:ln w="317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>
            <a:extLst>
              <a:ext uri="{FF2B5EF4-FFF2-40B4-BE49-F238E27FC236}">
                <a16:creationId xmlns:a16="http://schemas.microsoft.com/office/drawing/2014/main" id="{FECB8F15-8D56-F859-FCC8-76132EE917C6}"/>
              </a:ext>
            </a:extLst>
          </p:cNvPr>
          <p:cNvCxnSpPr>
            <a:cxnSpLocks/>
          </p:cNvCxnSpPr>
          <p:nvPr/>
        </p:nvCxnSpPr>
        <p:spPr>
          <a:xfrm>
            <a:off x="8458200" y="1611010"/>
            <a:ext cx="3266917" cy="0"/>
          </a:xfrm>
          <a:prstGeom prst="line">
            <a:avLst/>
          </a:prstGeom>
          <a:ln w="317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7" name="TextBox 86">
            <a:extLst>
              <a:ext uri="{FF2B5EF4-FFF2-40B4-BE49-F238E27FC236}">
                <a16:creationId xmlns:a16="http://schemas.microsoft.com/office/drawing/2014/main" id="{B4CBE923-42CD-AB75-90DF-AFEC7D325251}"/>
              </a:ext>
            </a:extLst>
          </p:cNvPr>
          <p:cNvSpPr txBox="1"/>
          <p:nvPr/>
        </p:nvSpPr>
        <p:spPr>
          <a:xfrm>
            <a:off x="10514921" y="2360856"/>
            <a:ext cx="121128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CA" sz="2000" b="1">
                <a:solidFill>
                  <a:srgbClr val="0075BE"/>
                </a:solidFill>
                <a:latin typeface="Dax Offc Pro" panose="020B0504030101020102" pitchFamily="34" charset="0"/>
              </a:rPr>
              <a:t>Day 1</a:t>
            </a:r>
          </a:p>
        </p:txBody>
      </p:sp>
      <p:sp>
        <p:nvSpPr>
          <p:cNvPr id="88" name="Freeform: Shape 87">
            <a:extLst>
              <a:ext uri="{FF2B5EF4-FFF2-40B4-BE49-F238E27FC236}">
                <a16:creationId xmlns:a16="http://schemas.microsoft.com/office/drawing/2014/main" id="{A91E5EF5-1D43-9096-9EFD-F3320E525CA0}"/>
              </a:ext>
            </a:extLst>
          </p:cNvPr>
          <p:cNvSpPr/>
          <p:nvPr/>
        </p:nvSpPr>
        <p:spPr>
          <a:xfrm>
            <a:off x="817808" y="2221267"/>
            <a:ext cx="10893546" cy="3421938"/>
          </a:xfrm>
          <a:custGeom>
            <a:avLst/>
            <a:gdLst>
              <a:gd name="connsiteX0" fmla="*/ 0 w 10949354"/>
              <a:gd name="connsiteY0" fmla="*/ 3200400 h 3200400"/>
              <a:gd name="connsiteX1" fmla="*/ 6576646 w 10949354"/>
              <a:gd name="connsiteY1" fmla="*/ 808892 h 3200400"/>
              <a:gd name="connsiteX2" fmla="*/ 10949354 w 10949354"/>
              <a:gd name="connsiteY2" fmla="*/ 0 h 3200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949354" h="3200400">
                <a:moveTo>
                  <a:pt x="0" y="3200400"/>
                </a:moveTo>
                <a:cubicBezTo>
                  <a:pt x="2375877" y="2271346"/>
                  <a:pt x="4751754" y="1342292"/>
                  <a:pt x="6576646" y="808892"/>
                </a:cubicBezTo>
                <a:cubicBezTo>
                  <a:pt x="8401538" y="275492"/>
                  <a:pt x="10033000" y="25400"/>
                  <a:pt x="10949354" y="0"/>
                </a:cubicBezTo>
              </a:path>
            </a:pathLst>
          </a:custGeom>
          <a:noFill/>
          <a:ln w="31750">
            <a:solidFill>
              <a:srgbClr val="0075B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4301601-7F19-108A-5C97-6AE6D8D08464}"/>
              </a:ext>
            </a:extLst>
          </p:cNvPr>
          <p:cNvSpPr txBox="1">
            <a:spLocks/>
          </p:cNvSpPr>
          <p:nvPr/>
        </p:nvSpPr>
        <p:spPr>
          <a:xfrm>
            <a:off x="583218" y="6167962"/>
            <a:ext cx="11025562" cy="71373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600" dirty="0">
                <a:latin typeface="Dax Offc Pro"/>
              </a:rPr>
              <a:t>example for discussion purposes only(example for discussion purposes only</a:t>
            </a:r>
            <a:endParaRPr lang="en-US" sz="1600" dirty="0">
              <a:solidFill>
                <a:schemeClr val="accent1"/>
              </a:solidFill>
              <a:latin typeface="Dax Offc Pro" panose="020B0504030101020102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44768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" grpId="0"/>
      <p:bldP spid="72" grpId="0"/>
      <p:bldP spid="77" grpId="0"/>
      <p:bldP spid="79" grpId="0" animBg="1"/>
      <p:bldP spid="81" grpId="0"/>
      <p:bldP spid="87" grpId="0"/>
      <p:bldP spid="88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8" name="Graphic 57">
            <a:extLst>
              <a:ext uri="{FF2B5EF4-FFF2-40B4-BE49-F238E27FC236}">
                <a16:creationId xmlns:a16="http://schemas.microsoft.com/office/drawing/2014/main" id="{7D99C212-99E6-4857-407F-243F973182C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818893" y="1161331"/>
            <a:ext cx="10906225" cy="4481874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ABD42F5E-36C0-CA5A-6CC6-55637403BAE8}"/>
              </a:ext>
            </a:extLst>
          </p:cNvPr>
          <p:cNvSpPr txBox="1"/>
          <p:nvPr/>
        </p:nvSpPr>
        <p:spPr>
          <a:xfrm>
            <a:off x="2434204" y="5926871"/>
            <a:ext cx="732359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1600" b="1">
                <a:solidFill>
                  <a:schemeClr val="bg2">
                    <a:lumMod val="50000"/>
                  </a:schemeClr>
                </a:solidFill>
                <a:latin typeface="Dax Offc Pro" panose="020B0504030101020102" pitchFamily="34" charset="0"/>
              </a:rPr>
              <a:t>Range in Price Returns of </a:t>
            </a:r>
            <a:r>
              <a:rPr lang="en-US" sz="1600" b="1">
                <a:solidFill>
                  <a:schemeClr val="bg2">
                    <a:lumMod val="50000"/>
                  </a:schemeClr>
                </a:solidFill>
                <a:latin typeface="Dax Offc Pro" panose="020B0504030101020102" pitchFamily="34" charset="0"/>
              </a:rPr>
              <a:t>ZUE - BMO S&amp;P 500 Hedged to CAD Index ETF</a:t>
            </a:r>
            <a:endParaRPr lang="en-CA" sz="1600" b="1">
              <a:solidFill>
                <a:schemeClr val="bg2">
                  <a:lumMod val="50000"/>
                </a:schemeClr>
              </a:solidFill>
              <a:latin typeface="Dax Offc Pro" panose="020B0504030101020102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1C3BA45-A70C-AB55-90A7-8514627C0253}"/>
              </a:ext>
            </a:extLst>
          </p:cNvPr>
          <p:cNvSpPr txBox="1"/>
          <p:nvPr/>
        </p:nvSpPr>
        <p:spPr>
          <a:xfrm>
            <a:off x="6057812" y="5657323"/>
            <a:ext cx="40427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1400">
                <a:solidFill>
                  <a:schemeClr val="bg2">
                    <a:lumMod val="50000"/>
                  </a:schemeClr>
                </a:solidFill>
              </a:rPr>
              <a:t>0%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58F6102-3AB7-30C6-BB73-37FABB4107DB}"/>
              </a:ext>
            </a:extLst>
          </p:cNvPr>
          <p:cNvSpPr txBox="1"/>
          <p:nvPr/>
        </p:nvSpPr>
        <p:spPr>
          <a:xfrm>
            <a:off x="7141708" y="5657323"/>
            <a:ext cx="40427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1400">
                <a:solidFill>
                  <a:schemeClr val="bg2">
                    <a:lumMod val="50000"/>
                  </a:schemeClr>
                </a:solidFill>
              </a:rPr>
              <a:t>2%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659F6635-A62B-03EF-90C3-28EF5B75DF8E}"/>
              </a:ext>
            </a:extLst>
          </p:cNvPr>
          <p:cNvSpPr txBox="1"/>
          <p:nvPr/>
        </p:nvSpPr>
        <p:spPr>
          <a:xfrm>
            <a:off x="8225604" y="5657323"/>
            <a:ext cx="40427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1400">
                <a:solidFill>
                  <a:schemeClr val="bg2">
                    <a:lumMod val="50000"/>
                  </a:schemeClr>
                </a:solidFill>
              </a:rPr>
              <a:t>4%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D6EF1A7-23D5-8668-BBFF-178344C98A04}"/>
              </a:ext>
            </a:extLst>
          </p:cNvPr>
          <p:cNvSpPr txBox="1"/>
          <p:nvPr/>
        </p:nvSpPr>
        <p:spPr>
          <a:xfrm>
            <a:off x="9309500" y="5657323"/>
            <a:ext cx="40427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1400">
                <a:solidFill>
                  <a:schemeClr val="bg2">
                    <a:lumMod val="50000"/>
                  </a:schemeClr>
                </a:solidFill>
              </a:rPr>
              <a:t>6%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8DF4441D-16AC-6D43-809E-F5EC27345C43}"/>
              </a:ext>
            </a:extLst>
          </p:cNvPr>
          <p:cNvSpPr txBox="1"/>
          <p:nvPr/>
        </p:nvSpPr>
        <p:spPr>
          <a:xfrm>
            <a:off x="10393396" y="5657323"/>
            <a:ext cx="40427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1400">
                <a:solidFill>
                  <a:schemeClr val="bg2">
                    <a:lumMod val="50000"/>
                  </a:schemeClr>
                </a:solidFill>
              </a:rPr>
              <a:t>8%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33B25193-3F69-255A-A048-53629CDE8E38}"/>
              </a:ext>
            </a:extLst>
          </p:cNvPr>
          <p:cNvSpPr txBox="1"/>
          <p:nvPr/>
        </p:nvSpPr>
        <p:spPr>
          <a:xfrm>
            <a:off x="11477293" y="5657323"/>
            <a:ext cx="49564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1400">
                <a:solidFill>
                  <a:schemeClr val="bg2">
                    <a:lumMod val="50000"/>
                  </a:schemeClr>
                </a:solidFill>
              </a:rPr>
              <a:t>10%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B67C61B3-39D5-DAE0-9C53-C11BA37210C6}"/>
              </a:ext>
            </a:extLst>
          </p:cNvPr>
          <p:cNvSpPr txBox="1"/>
          <p:nvPr/>
        </p:nvSpPr>
        <p:spPr>
          <a:xfrm>
            <a:off x="582509" y="5657323"/>
            <a:ext cx="62045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400">
                <a:solidFill>
                  <a:schemeClr val="bg2">
                    <a:lumMod val="50000"/>
                  </a:schemeClr>
                </a:solidFill>
              </a:rPr>
              <a:t>-10%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0A864099-D41A-56DE-FCAD-9079CFD9B74E}"/>
              </a:ext>
            </a:extLst>
          </p:cNvPr>
          <p:cNvSpPr txBox="1"/>
          <p:nvPr/>
        </p:nvSpPr>
        <p:spPr>
          <a:xfrm>
            <a:off x="1729509" y="5657323"/>
            <a:ext cx="56303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400">
                <a:solidFill>
                  <a:schemeClr val="bg2">
                    <a:lumMod val="50000"/>
                  </a:schemeClr>
                </a:solidFill>
              </a:rPr>
              <a:t>-8%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F8B6BF81-3BCE-5CB2-D744-314CABBD4A7D}"/>
              </a:ext>
            </a:extLst>
          </p:cNvPr>
          <p:cNvSpPr txBox="1"/>
          <p:nvPr/>
        </p:nvSpPr>
        <p:spPr>
          <a:xfrm>
            <a:off x="2819086" y="5657323"/>
            <a:ext cx="56303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400">
                <a:solidFill>
                  <a:schemeClr val="bg2">
                    <a:lumMod val="50000"/>
                  </a:schemeClr>
                </a:solidFill>
              </a:rPr>
              <a:t>-6%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37304827-4768-DCC7-61B0-AEF882154BB5}"/>
              </a:ext>
            </a:extLst>
          </p:cNvPr>
          <p:cNvSpPr txBox="1"/>
          <p:nvPr/>
        </p:nvSpPr>
        <p:spPr>
          <a:xfrm>
            <a:off x="3908663" y="5657323"/>
            <a:ext cx="6004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400">
                <a:solidFill>
                  <a:schemeClr val="bg2">
                    <a:lumMod val="50000"/>
                  </a:schemeClr>
                </a:solidFill>
              </a:rPr>
              <a:t>-4%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22C7069E-8F23-626F-7F65-62B4DF8BD779}"/>
              </a:ext>
            </a:extLst>
          </p:cNvPr>
          <p:cNvSpPr txBox="1"/>
          <p:nvPr/>
        </p:nvSpPr>
        <p:spPr>
          <a:xfrm>
            <a:off x="4954936" y="5657323"/>
            <a:ext cx="49564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400">
                <a:solidFill>
                  <a:schemeClr val="bg2">
                    <a:lumMod val="50000"/>
                  </a:schemeClr>
                </a:solidFill>
              </a:rPr>
              <a:t>-2%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996427DA-AC52-0A54-B390-A129C929BEBD}"/>
              </a:ext>
            </a:extLst>
          </p:cNvPr>
          <p:cNvSpPr txBox="1"/>
          <p:nvPr/>
        </p:nvSpPr>
        <p:spPr>
          <a:xfrm>
            <a:off x="317051" y="3277764"/>
            <a:ext cx="5405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CA" sz="1400">
                <a:solidFill>
                  <a:schemeClr val="bg2">
                    <a:lumMod val="50000"/>
                  </a:schemeClr>
                </a:solidFill>
              </a:rPr>
              <a:t>0.0%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A8037B4D-2B69-A1D8-FDD2-65F7BDB2209A}"/>
              </a:ext>
            </a:extLst>
          </p:cNvPr>
          <p:cNvSpPr txBox="1"/>
          <p:nvPr/>
        </p:nvSpPr>
        <p:spPr>
          <a:xfrm>
            <a:off x="317051" y="2733754"/>
            <a:ext cx="5405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CA" sz="1400">
                <a:solidFill>
                  <a:schemeClr val="bg2">
                    <a:lumMod val="50000"/>
                  </a:schemeClr>
                </a:solidFill>
              </a:rPr>
              <a:t>2.5%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F2033BE5-318C-ADE7-D885-20402BA1E8C8}"/>
              </a:ext>
            </a:extLst>
          </p:cNvPr>
          <p:cNvSpPr txBox="1"/>
          <p:nvPr/>
        </p:nvSpPr>
        <p:spPr>
          <a:xfrm>
            <a:off x="317051" y="2166595"/>
            <a:ext cx="5405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CA" sz="1400">
                <a:solidFill>
                  <a:schemeClr val="bg2">
                    <a:lumMod val="50000"/>
                  </a:schemeClr>
                </a:solidFill>
              </a:rPr>
              <a:t>5.0%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617F2771-7147-3509-D17B-EC0594A5558C}"/>
              </a:ext>
            </a:extLst>
          </p:cNvPr>
          <p:cNvSpPr txBox="1"/>
          <p:nvPr/>
        </p:nvSpPr>
        <p:spPr>
          <a:xfrm>
            <a:off x="317051" y="1611010"/>
            <a:ext cx="5405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CA" sz="1400">
                <a:solidFill>
                  <a:schemeClr val="bg2">
                    <a:lumMod val="50000"/>
                  </a:schemeClr>
                </a:solidFill>
              </a:rPr>
              <a:t>7.5%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32AFC17B-7768-3981-72EA-BB9D2F763CE3}"/>
              </a:ext>
            </a:extLst>
          </p:cNvPr>
          <p:cNvSpPr txBox="1"/>
          <p:nvPr/>
        </p:nvSpPr>
        <p:spPr>
          <a:xfrm>
            <a:off x="225681" y="1043851"/>
            <a:ext cx="63190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CA" sz="1400">
                <a:solidFill>
                  <a:schemeClr val="bg2">
                    <a:lumMod val="50000"/>
                  </a:schemeClr>
                </a:solidFill>
              </a:rPr>
              <a:t>10.0%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4F51E6CF-769D-34FE-E11B-D21366769608}"/>
              </a:ext>
            </a:extLst>
          </p:cNvPr>
          <p:cNvSpPr txBox="1"/>
          <p:nvPr/>
        </p:nvSpPr>
        <p:spPr>
          <a:xfrm>
            <a:off x="171179" y="5500103"/>
            <a:ext cx="68640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CA" sz="1400">
                <a:solidFill>
                  <a:schemeClr val="bg2">
                    <a:lumMod val="50000"/>
                  </a:schemeClr>
                </a:solidFill>
              </a:rPr>
              <a:t>-10.0%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287D1323-E02F-1091-2CF9-E41B4C7A1D4E}"/>
              </a:ext>
            </a:extLst>
          </p:cNvPr>
          <p:cNvSpPr txBox="1"/>
          <p:nvPr/>
        </p:nvSpPr>
        <p:spPr>
          <a:xfrm>
            <a:off x="262550" y="4932944"/>
            <a:ext cx="59503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CA" sz="1400">
                <a:solidFill>
                  <a:schemeClr val="bg2">
                    <a:lumMod val="50000"/>
                  </a:schemeClr>
                </a:solidFill>
              </a:rPr>
              <a:t>-7.5%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E9478A1D-DD3C-039E-275F-B8A4EEE9B59E}"/>
              </a:ext>
            </a:extLst>
          </p:cNvPr>
          <p:cNvSpPr txBox="1"/>
          <p:nvPr/>
        </p:nvSpPr>
        <p:spPr>
          <a:xfrm>
            <a:off x="262550" y="4377359"/>
            <a:ext cx="59503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CA" sz="1400">
                <a:solidFill>
                  <a:schemeClr val="bg2">
                    <a:lumMod val="50000"/>
                  </a:schemeClr>
                </a:solidFill>
              </a:rPr>
              <a:t>-5.0%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89FF6E9B-BDF4-D4FB-C2B5-BA66B464F999}"/>
              </a:ext>
            </a:extLst>
          </p:cNvPr>
          <p:cNvSpPr txBox="1"/>
          <p:nvPr/>
        </p:nvSpPr>
        <p:spPr>
          <a:xfrm>
            <a:off x="262550" y="3810200"/>
            <a:ext cx="59503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CA" sz="1400">
                <a:solidFill>
                  <a:schemeClr val="bg2">
                    <a:lumMod val="50000"/>
                  </a:schemeClr>
                </a:solidFill>
              </a:rPr>
              <a:t>-2.5%</a:t>
            </a:r>
          </a:p>
        </p:txBody>
      </p:sp>
      <p:sp>
        <p:nvSpPr>
          <p:cNvPr id="54" name="Title 1">
            <a:extLst>
              <a:ext uri="{FF2B5EF4-FFF2-40B4-BE49-F238E27FC236}">
                <a16:creationId xmlns:a16="http://schemas.microsoft.com/office/drawing/2014/main" id="{F42914F5-0AB2-0B66-26DA-C4270AADD5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2088" y="230435"/>
            <a:ext cx="11025562" cy="713732"/>
          </a:xfr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2800" kern="1200">
                <a:latin typeface="Dax Offc Pro"/>
              </a:rPr>
              <a:t>Accelerator ETF</a:t>
            </a:r>
            <a:br>
              <a:rPr lang="en-US" sz="2800">
                <a:latin typeface="Dax Offc Pro"/>
              </a:rPr>
            </a:br>
            <a:r>
              <a:rPr lang="en-US" sz="2000">
                <a:solidFill>
                  <a:srgbClr val="000000"/>
                </a:solidFill>
                <a:latin typeface="Dax Offc Pro"/>
              </a:rPr>
              <a:t>(3 month period)</a:t>
            </a:r>
            <a:endParaRPr lang="en-US" sz="2000" kern="1200">
              <a:solidFill>
                <a:srgbClr val="000000"/>
              </a:solidFill>
              <a:latin typeface="Dax Offc Pro" panose="020B0504030101020102" pitchFamily="34" charset="0"/>
            </a:endParaRPr>
          </a:p>
        </p:txBody>
      </p:sp>
      <p:cxnSp>
        <p:nvCxnSpPr>
          <p:cNvPr id="59" name="Straight Connector 58">
            <a:extLst>
              <a:ext uri="{FF2B5EF4-FFF2-40B4-BE49-F238E27FC236}">
                <a16:creationId xmlns:a16="http://schemas.microsoft.com/office/drawing/2014/main" id="{DA041C0C-B0AE-6AE3-5CC0-659AF56C7493}"/>
              </a:ext>
            </a:extLst>
          </p:cNvPr>
          <p:cNvCxnSpPr>
            <a:cxnSpLocks/>
          </p:cNvCxnSpPr>
          <p:nvPr/>
        </p:nvCxnSpPr>
        <p:spPr>
          <a:xfrm flipV="1">
            <a:off x="818893" y="1161331"/>
            <a:ext cx="10906225" cy="4481874"/>
          </a:xfrm>
          <a:prstGeom prst="line">
            <a:avLst/>
          </a:prstGeom>
          <a:ln w="38100">
            <a:solidFill>
              <a:schemeClr val="accent6"/>
            </a:solidFill>
            <a:prstDash val="sysDash"/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TextBox 70">
            <a:extLst>
              <a:ext uri="{FF2B5EF4-FFF2-40B4-BE49-F238E27FC236}">
                <a16:creationId xmlns:a16="http://schemas.microsoft.com/office/drawing/2014/main" id="{9D2A70A7-015E-50F7-A88D-3984B2D35046}"/>
              </a:ext>
            </a:extLst>
          </p:cNvPr>
          <p:cNvSpPr txBox="1"/>
          <p:nvPr/>
        </p:nvSpPr>
        <p:spPr>
          <a:xfrm rot="20053598">
            <a:off x="10378782" y="919072"/>
            <a:ext cx="17255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>
                <a:solidFill>
                  <a:schemeClr val="accent6">
                    <a:lumMod val="75000"/>
                  </a:schemeClr>
                </a:solidFill>
                <a:latin typeface="Dax Offc Pro" panose="020B0504030101020102" pitchFamily="34" charset="0"/>
              </a:rPr>
              <a:t>Reference asset </a:t>
            </a:r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51FC29AB-A3A1-6573-AB05-B990BF6B42DD}"/>
              </a:ext>
            </a:extLst>
          </p:cNvPr>
          <p:cNvSpPr txBox="1"/>
          <p:nvPr/>
        </p:nvSpPr>
        <p:spPr>
          <a:xfrm rot="5400000">
            <a:off x="7817511" y="3528000"/>
            <a:ext cx="16247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>
                <a:solidFill>
                  <a:srgbClr val="FF0000"/>
                </a:solidFill>
                <a:latin typeface="Dax Offc Pro" panose="020B0504030101020102" pitchFamily="34" charset="0"/>
              </a:rPr>
              <a:t>Upside Cap</a:t>
            </a:r>
          </a:p>
        </p:txBody>
      </p:sp>
      <p:cxnSp>
        <p:nvCxnSpPr>
          <p:cNvPr id="74" name="Straight Connector 73">
            <a:extLst>
              <a:ext uri="{FF2B5EF4-FFF2-40B4-BE49-F238E27FC236}">
                <a16:creationId xmlns:a16="http://schemas.microsoft.com/office/drawing/2014/main" id="{EB14184F-5C61-E5C8-E316-8B35C9567F18}"/>
              </a:ext>
            </a:extLst>
          </p:cNvPr>
          <p:cNvCxnSpPr>
            <a:cxnSpLocks/>
          </p:cNvCxnSpPr>
          <p:nvPr/>
        </p:nvCxnSpPr>
        <p:spPr>
          <a:xfrm flipV="1">
            <a:off x="6273110" y="3429000"/>
            <a:ext cx="0" cy="2219325"/>
          </a:xfrm>
          <a:prstGeom prst="line">
            <a:avLst/>
          </a:prstGeom>
          <a:ln w="38100">
            <a:solidFill>
              <a:srgbClr val="FF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Connector 74">
            <a:extLst>
              <a:ext uri="{FF2B5EF4-FFF2-40B4-BE49-F238E27FC236}">
                <a16:creationId xmlns:a16="http://schemas.microsoft.com/office/drawing/2014/main" id="{30CDD350-5C47-D140-A2C9-22DA3BC4D288}"/>
              </a:ext>
            </a:extLst>
          </p:cNvPr>
          <p:cNvCxnSpPr>
            <a:cxnSpLocks/>
          </p:cNvCxnSpPr>
          <p:nvPr/>
        </p:nvCxnSpPr>
        <p:spPr>
          <a:xfrm flipV="1">
            <a:off x="8451449" y="1644653"/>
            <a:ext cx="0" cy="4003672"/>
          </a:xfrm>
          <a:prstGeom prst="line">
            <a:avLst/>
          </a:prstGeom>
          <a:ln w="38100">
            <a:solidFill>
              <a:srgbClr val="FF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Rectangle 78">
            <a:extLst>
              <a:ext uri="{FF2B5EF4-FFF2-40B4-BE49-F238E27FC236}">
                <a16:creationId xmlns:a16="http://schemas.microsoft.com/office/drawing/2014/main" id="{3911E672-59E1-5DA2-2B6D-C2F32807E340}"/>
              </a:ext>
            </a:extLst>
          </p:cNvPr>
          <p:cNvSpPr/>
          <p:nvPr/>
        </p:nvSpPr>
        <p:spPr>
          <a:xfrm>
            <a:off x="6273110" y="1626372"/>
            <a:ext cx="2177035" cy="4016833"/>
          </a:xfrm>
          <a:custGeom>
            <a:avLst/>
            <a:gdLst>
              <a:gd name="connsiteX0" fmla="*/ 0 w 2165312"/>
              <a:gd name="connsiteY0" fmla="*/ 0 h 2223203"/>
              <a:gd name="connsiteX1" fmla="*/ 2165312 w 2165312"/>
              <a:gd name="connsiteY1" fmla="*/ 0 h 2223203"/>
              <a:gd name="connsiteX2" fmla="*/ 2165312 w 2165312"/>
              <a:gd name="connsiteY2" fmla="*/ 2223203 h 2223203"/>
              <a:gd name="connsiteX3" fmla="*/ 0 w 2165312"/>
              <a:gd name="connsiteY3" fmla="*/ 2223203 h 2223203"/>
              <a:gd name="connsiteX4" fmla="*/ 0 w 2165312"/>
              <a:gd name="connsiteY4" fmla="*/ 0 h 2223203"/>
              <a:gd name="connsiteX0" fmla="*/ 0 w 2177035"/>
              <a:gd name="connsiteY0" fmla="*/ 1793630 h 4016833"/>
              <a:gd name="connsiteX1" fmla="*/ 2177035 w 2177035"/>
              <a:gd name="connsiteY1" fmla="*/ 0 h 4016833"/>
              <a:gd name="connsiteX2" fmla="*/ 2165312 w 2177035"/>
              <a:gd name="connsiteY2" fmla="*/ 4016833 h 4016833"/>
              <a:gd name="connsiteX3" fmla="*/ 0 w 2177035"/>
              <a:gd name="connsiteY3" fmla="*/ 4016833 h 4016833"/>
              <a:gd name="connsiteX4" fmla="*/ 0 w 2177035"/>
              <a:gd name="connsiteY4" fmla="*/ 1793630 h 40168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77035" h="4016833">
                <a:moveTo>
                  <a:pt x="0" y="1793630"/>
                </a:moveTo>
                <a:lnTo>
                  <a:pt x="2177035" y="0"/>
                </a:lnTo>
                <a:cubicBezTo>
                  <a:pt x="2173127" y="1338944"/>
                  <a:pt x="2169220" y="2677889"/>
                  <a:pt x="2165312" y="4016833"/>
                </a:cubicBezTo>
                <a:lnTo>
                  <a:pt x="0" y="4016833"/>
                </a:lnTo>
                <a:lnTo>
                  <a:pt x="0" y="1793630"/>
                </a:lnTo>
                <a:close/>
              </a:path>
            </a:pathLst>
          </a:custGeom>
          <a:solidFill>
            <a:srgbClr val="B8E8FE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id="{BF9592B2-FF0C-94D9-C249-3805DF3E2BB1}"/>
              </a:ext>
            </a:extLst>
          </p:cNvPr>
          <p:cNvSpPr txBox="1"/>
          <p:nvPr/>
        </p:nvSpPr>
        <p:spPr>
          <a:xfrm>
            <a:off x="6452400" y="5172332"/>
            <a:ext cx="17999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>
                <a:latin typeface="Dax Offc Pro" panose="020B0504030101020102" pitchFamily="34" charset="0"/>
              </a:rPr>
              <a:t>Accelerator Zone</a:t>
            </a:r>
          </a:p>
        </p:txBody>
      </p:sp>
      <p:cxnSp>
        <p:nvCxnSpPr>
          <p:cNvPr id="64" name="Straight Connector 63">
            <a:extLst>
              <a:ext uri="{FF2B5EF4-FFF2-40B4-BE49-F238E27FC236}">
                <a16:creationId xmlns:a16="http://schemas.microsoft.com/office/drawing/2014/main" id="{83A5FAC5-E8EF-DE75-150E-043B27F0C356}"/>
              </a:ext>
            </a:extLst>
          </p:cNvPr>
          <p:cNvCxnSpPr>
            <a:cxnSpLocks/>
          </p:cNvCxnSpPr>
          <p:nvPr/>
        </p:nvCxnSpPr>
        <p:spPr>
          <a:xfrm flipV="1">
            <a:off x="857585" y="3429000"/>
            <a:ext cx="5408744" cy="2214205"/>
          </a:xfrm>
          <a:prstGeom prst="line">
            <a:avLst/>
          </a:prstGeom>
          <a:ln w="3175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66" name="Straight Connector 65">
            <a:extLst>
              <a:ext uri="{FF2B5EF4-FFF2-40B4-BE49-F238E27FC236}">
                <a16:creationId xmlns:a16="http://schemas.microsoft.com/office/drawing/2014/main" id="{D0844CE6-C81C-B7D8-2929-E22237C5146E}"/>
              </a:ext>
            </a:extLst>
          </p:cNvPr>
          <p:cNvCxnSpPr/>
          <p:nvPr/>
        </p:nvCxnSpPr>
        <p:spPr>
          <a:xfrm flipV="1">
            <a:off x="6266329" y="1611010"/>
            <a:ext cx="2191871" cy="1817990"/>
          </a:xfrm>
          <a:prstGeom prst="line">
            <a:avLst/>
          </a:prstGeom>
          <a:ln w="317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>
            <a:extLst>
              <a:ext uri="{FF2B5EF4-FFF2-40B4-BE49-F238E27FC236}">
                <a16:creationId xmlns:a16="http://schemas.microsoft.com/office/drawing/2014/main" id="{FECB8F15-8D56-F859-FCC8-76132EE917C6}"/>
              </a:ext>
            </a:extLst>
          </p:cNvPr>
          <p:cNvCxnSpPr>
            <a:cxnSpLocks/>
          </p:cNvCxnSpPr>
          <p:nvPr/>
        </p:nvCxnSpPr>
        <p:spPr>
          <a:xfrm>
            <a:off x="8458200" y="1611010"/>
            <a:ext cx="3266917" cy="0"/>
          </a:xfrm>
          <a:prstGeom prst="line">
            <a:avLst/>
          </a:prstGeom>
          <a:ln w="317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7" name="TextBox 86">
            <a:extLst>
              <a:ext uri="{FF2B5EF4-FFF2-40B4-BE49-F238E27FC236}">
                <a16:creationId xmlns:a16="http://schemas.microsoft.com/office/drawing/2014/main" id="{B4CBE923-42CD-AB75-90DF-AFEC7D325251}"/>
              </a:ext>
            </a:extLst>
          </p:cNvPr>
          <p:cNvSpPr txBox="1"/>
          <p:nvPr/>
        </p:nvSpPr>
        <p:spPr>
          <a:xfrm>
            <a:off x="10514921" y="2044818"/>
            <a:ext cx="121128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CA" sz="2000" b="1">
                <a:solidFill>
                  <a:srgbClr val="0075BE"/>
                </a:solidFill>
                <a:latin typeface="Dax Offc Pro" panose="020B0504030101020102" pitchFamily="34" charset="0"/>
              </a:rPr>
              <a:t>Day 30</a:t>
            </a:r>
          </a:p>
        </p:txBody>
      </p:sp>
      <p:sp>
        <p:nvSpPr>
          <p:cNvPr id="2" name="Freeform: Shape 1">
            <a:extLst>
              <a:ext uri="{FF2B5EF4-FFF2-40B4-BE49-F238E27FC236}">
                <a16:creationId xmlns:a16="http://schemas.microsoft.com/office/drawing/2014/main" id="{9D369FF9-A7C1-D0CF-1B4D-712B72F7CC15}"/>
              </a:ext>
            </a:extLst>
          </p:cNvPr>
          <p:cNvSpPr/>
          <p:nvPr/>
        </p:nvSpPr>
        <p:spPr>
          <a:xfrm>
            <a:off x="817808" y="2043249"/>
            <a:ext cx="10893546" cy="3599956"/>
          </a:xfrm>
          <a:custGeom>
            <a:avLst/>
            <a:gdLst>
              <a:gd name="connsiteX0" fmla="*/ 0 w 10949354"/>
              <a:gd name="connsiteY0" fmla="*/ 3200400 h 3200400"/>
              <a:gd name="connsiteX1" fmla="*/ 6576646 w 10949354"/>
              <a:gd name="connsiteY1" fmla="*/ 808892 h 3200400"/>
              <a:gd name="connsiteX2" fmla="*/ 10949354 w 10949354"/>
              <a:gd name="connsiteY2" fmla="*/ 0 h 3200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949354" h="3200400">
                <a:moveTo>
                  <a:pt x="0" y="3200400"/>
                </a:moveTo>
                <a:cubicBezTo>
                  <a:pt x="2375877" y="2271346"/>
                  <a:pt x="4751754" y="1342292"/>
                  <a:pt x="6576646" y="808892"/>
                </a:cubicBezTo>
                <a:cubicBezTo>
                  <a:pt x="8401538" y="275492"/>
                  <a:pt x="10033000" y="25400"/>
                  <a:pt x="10949354" y="0"/>
                </a:cubicBezTo>
              </a:path>
            </a:pathLst>
          </a:custGeom>
          <a:noFill/>
          <a:ln w="31750">
            <a:solidFill>
              <a:srgbClr val="0075B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A1588FD-F2A4-F5EB-E402-E3D3C52EEB5A}"/>
              </a:ext>
            </a:extLst>
          </p:cNvPr>
          <p:cNvSpPr txBox="1"/>
          <p:nvPr/>
        </p:nvSpPr>
        <p:spPr>
          <a:xfrm>
            <a:off x="8404930" y="1241677"/>
            <a:ext cx="17255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>
                <a:solidFill>
                  <a:schemeClr val="accent2"/>
                </a:solidFill>
                <a:latin typeface="Dax Offc Pro" panose="020B0504030101020102" pitchFamily="34" charset="0"/>
              </a:rPr>
              <a:t>At Expiry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7678B29-02D3-159C-2E92-CEF645A9C2BF}"/>
              </a:ext>
            </a:extLst>
          </p:cNvPr>
          <p:cNvSpPr txBox="1"/>
          <p:nvPr/>
        </p:nvSpPr>
        <p:spPr>
          <a:xfrm rot="16200000">
            <a:off x="-2825177" y="3105953"/>
            <a:ext cx="6217666" cy="33855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CA" sz="1600" b="1">
                <a:solidFill>
                  <a:schemeClr val="bg2">
                    <a:lumMod val="50000"/>
                  </a:schemeClr>
                </a:solidFill>
                <a:latin typeface="Dax Offc Pro"/>
              </a:rPr>
              <a:t>ZUEA - BMO US Equity Accelerator Hedged to CAD ETF - Profit/Loss</a:t>
            </a:r>
          </a:p>
        </p:txBody>
      </p:sp>
    </p:spTree>
    <p:extLst>
      <p:ext uri="{BB962C8B-B14F-4D97-AF65-F5344CB8AC3E}">
        <p14:creationId xmlns:p14="http://schemas.microsoft.com/office/powerpoint/2010/main" val="18262604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8" name="Graphic 57">
            <a:extLst>
              <a:ext uri="{FF2B5EF4-FFF2-40B4-BE49-F238E27FC236}">
                <a16:creationId xmlns:a16="http://schemas.microsoft.com/office/drawing/2014/main" id="{7D99C212-99E6-4857-407F-243F973182C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818893" y="1161331"/>
            <a:ext cx="10906225" cy="4481874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ABD42F5E-36C0-CA5A-6CC6-55637403BAE8}"/>
              </a:ext>
            </a:extLst>
          </p:cNvPr>
          <p:cNvSpPr txBox="1"/>
          <p:nvPr/>
        </p:nvSpPr>
        <p:spPr>
          <a:xfrm>
            <a:off x="2434204" y="5926871"/>
            <a:ext cx="732359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1600" b="1">
                <a:solidFill>
                  <a:schemeClr val="bg2">
                    <a:lumMod val="50000"/>
                  </a:schemeClr>
                </a:solidFill>
                <a:latin typeface="Dax Offc Pro" panose="020B0504030101020102" pitchFamily="34" charset="0"/>
              </a:rPr>
              <a:t>Range in Price Returns of </a:t>
            </a:r>
            <a:r>
              <a:rPr lang="en-US" sz="1600" b="1">
                <a:solidFill>
                  <a:schemeClr val="bg2">
                    <a:lumMod val="50000"/>
                  </a:schemeClr>
                </a:solidFill>
                <a:latin typeface="Dax Offc Pro" panose="020B0504030101020102" pitchFamily="34" charset="0"/>
              </a:rPr>
              <a:t>ZUE - BMO S&amp;P 500 Hedged to CAD Index ETF</a:t>
            </a:r>
            <a:endParaRPr lang="en-CA" sz="1600" b="1">
              <a:solidFill>
                <a:schemeClr val="bg2">
                  <a:lumMod val="50000"/>
                </a:schemeClr>
              </a:solidFill>
              <a:latin typeface="Dax Offc Pro" panose="020B0504030101020102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1C3BA45-A70C-AB55-90A7-8514627C0253}"/>
              </a:ext>
            </a:extLst>
          </p:cNvPr>
          <p:cNvSpPr txBox="1"/>
          <p:nvPr/>
        </p:nvSpPr>
        <p:spPr>
          <a:xfrm>
            <a:off x="6057812" y="5657323"/>
            <a:ext cx="40427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1400">
                <a:solidFill>
                  <a:schemeClr val="bg2">
                    <a:lumMod val="50000"/>
                  </a:schemeClr>
                </a:solidFill>
              </a:rPr>
              <a:t>0%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58F6102-3AB7-30C6-BB73-37FABB4107DB}"/>
              </a:ext>
            </a:extLst>
          </p:cNvPr>
          <p:cNvSpPr txBox="1"/>
          <p:nvPr/>
        </p:nvSpPr>
        <p:spPr>
          <a:xfrm>
            <a:off x="7141708" y="5657323"/>
            <a:ext cx="40427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1400">
                <a:solidFill>
                  <a:schemeClr val="bg2">
                    <a:lumMod val="50000"/>
                  </a:schemeClr>
                </a:solidFill>
              </a:rPr>
              <a:t>2%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659F6635-A62B-03EF-90C3-28EF5B75DF8E}"/>
              </a:ext>
            </a:extLst>
          </p:cNvPr>
          <p:cNvSpPr txBox="1"/>
          <p:nvPr/>
        </p:nvSpPr>
        <p:spPr>
          <a:xfrm>
            <a:off x="8225604" y="5657323"/>
            <a:ext cx="40427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1400">
                <a:solidFill>
                  <a:schemeClr val="bg2">
                    <a:lumMod val="50000"/>
                  </a:schemeClr>
                </a:solidFill>
              </a:rPr>
              <a:t>4%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D6EF1A7-23D5-8668-BBFF-178344C98A04}"/>
              </a:ext>
            </a:extLst>
          </p:cNvPr>
          <p:cNvSpPr txBox="1"/>
          <p:nvPr/>
        </p:nvSpPr>
        <p:spPr>
          <a:xfrm>
            <a:off x="9309500" y="5657323"/>
            <a:ext cx="40427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1400">
                <a:solidFill>
                  <a:schemeClr val="bg2">
                    <a:lumMod val="50000"/>
                  </a:schemeClr>
                </a:solidFill>
              </a:rPr>
              <a:t>6%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8DF4441D-16AC-6D43-809E-F5EC27345C43}"/>
              </a:ext>
            </a:extLst>
          </p:cNvPr>
          <p:cNvSpPr txBox="1"/>
          <p:nvPr/>
        </p:nvSpPr>
        <p:spPr>
          <a:xfrm>
            <a:off x="10393396" y="5657323"/>
            <a:ext cx="40427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1400">
                <a:solidFill>
                  <a:schemeClr val="bg2">
                    <a:lumMod val="50000"/>
                  </a:schemeClr>
                </a:solidFill>
              </a:rPr>
              <a:t>8%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33B25193-3F69-255A-A048-53629CDE8E38}"/>
              </a:ext>
            </a:extLst>
          </p:cNvPr>
          <p:cNvSpPr txBox="1"/>
          <p:nvPr/>
        </p:nvSpPr>
        <p:spPr>
          <a:xfrm>
            <a:off x="11477293" y="5657323"/>
            <a:ext cx="49564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1400">
                <a:solidFill>
                  <a:schemeClr val="bg2">
                    <a:lumMod val="50000"/>
                  </a:schemeClr>
                </a:solidFill>
              </a:rPr>
              <a:t>10%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B67C61B3-39D5-DAE0-9C53-C11BA37210C6}"/>
              </a:ext>
            </a:extLst>
          </p:cNvPr>
          <p:cNvSpPr txBox="1"/>
          <p:nvPr/>
        </p:nvSpPr>
        <p:spPr>
          <a:xfrm>
            <a:off x="582509" y="5657323"/>
            <a:ext cx="62045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400">
                <a:solidFill>
                  <a:schemeClr val="bg2">
                    <a:lumMod val="50000"/>
                  </a:schemeClr>
                </a:solidFill>
              </a:rPr>
              <a:t>-10%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0A864099-D41A-56DE-FCAD-9079CFD9B74E}"/>
              </a:ext>
            </a:extLst>
          </p:cNvPr>
          <p:cNvSpPr txBox="1"/>
          <p:nvPr/>
        </p:nvSpPr>
        <p:spPr>
          <a:xfrm>
            <a:off x="1729509" y="5657323"/>
            <a:ext cx="56303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400">
                <a:solidFill>
                  <a:schemeClr val="bg2">
                    <a:lumMod val="50000"/>
                  </a:schemeClr>
                </a:solidFill>
              </a:rPr>
              <a:t>-8%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F8B6BF81-3BCE-5CB2-D744-314CABBD4A7D}"/>
              </a:ext>
            </a:extLst>
          </p:cNvPr>
          <p:cNvSpPr txBox="1"/>
          <p:nvPr/>
        </p:nvSpPr>
        <p:spPr>
          <a:xfrm>
            <a:off x="2819086" y="5657323"/>
            <a:ext cx="56303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400">
                <a:solidFill>
                  <a:schemeClr val="bg2">
                    <a:lumMod val="50000"/>
                  </a:schemeClr>
                </a:solidFill>
              </a:rPr>
              <a:t>-6%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37304827-4768-DCC7-61B0-AEF882154BB5}"/>
              </a:ext>
            </a:extLst>
          </p:cNvPr>
          <p:cNvSpPr txBox="1"/>
          <p:nvPr/>
        </p:nvSpPr>
        <p:spPr>
          <a:xfrm>
            <a:off x="3908663" y="5657323"/>
            <a:ext cx="6004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400">
                <a:solidFill>
                  <a:schemeClr val="bg2">
                    <a:lumMod val="50000"/>
                  </a:schemeClr>
                </a:solidFill>
              </a:rPr>
              <a:t>-4%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22C7069E-8F23-626F-7F65-62B4DF8BD779}"/>
              </a:ext>
            </a:extLst>
          </p:cNvPr>
          <p:cNvSpPr txBox="1"/>
          <p:nvPr/>
        </p:nvSpPr>
        <p:spPr>
          <a:xfrm>
            <a:off x="4954936" y="5657323"/>
            <a:ext cx="49564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400">
                <a:solidFill>
                  <a:schemeClr val="bg2">
                    <a:lumMod val="50000"/>
                  </a:schemeClr>
                </a:solidFill>
              </a:rPr>
              <a:t>-2%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996427DA-AC52-0A54-B390-A129C929BEBD}"/>
              </a:ext>
            </a:extLst>
          </p:cNvPr>
          <p:cNvSpPr txBox="1"/>
          <p:nvPr/>
        </p:nvSpPr>
        <p:spPr>
          <a:xfrm>
            <a:off x="317051" y="3277764"/>
            <a:ext cx="5405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CA" sz="1400">
                <a:solidFill>
                  <a:schemeClr val="bg2">
                    <a:lumMod val="50000"/>
                  </a:schemeClr>
                </a:solidFill>
              </a:rPr>
              <a:t>0.0%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A8037B4D-2B69-A1D8-FDD2-65F7BDB2209A}"/>
              </a:ext>
            </a:extLst>
          </p:cNvPr>
          <p:cNvSpPr txBox="1"/>
          <p:nvPr/>
        </p:nvSpPr>
        <p:spPr>
          <a:xfrm>
            <a:off x="317051" y="2733754"/>
            <a:ext cx="5405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CA" sz="1400">
                <a:solidFill>
                  <a:schemeClr val="bg2">
                    <a:lumMod val="50000"/>
                  </a:schemeClr>
                </a:solidFill>
              </a:rPr>
              <a:t>2.5%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F2033BE5-318C-ADE7-D885-20402BA1E8C8}"/>
              </a:ext>
            </a:extLst>
          </p:cNvPr>
          <p:cNvSpPr txBox="1"/>
          <p:nvPr/>
        </p:nvSpPr>
        <p:spPr>
          <a:xfrm>
            <a:off x="317051" y="2166595"/>
            <a:ext cx="5405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CA" sz="1400">
                <a:solidFill>
                  <a:schemeClr val="bg2">
                    <a:lumMod val="50000"/>
                  </a:schemeClr>
                </a:solidFill>
              </a:rPr>
              <a:t>5.0%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617F2771-7147-3509-D17B-EC0594A5558C}"/>
              </a:ext>
            </a:extLst>
          </p:cNvPr>
          <p:cNvSpPr txBox="1"/>
          <p:nvPr/>
        </p:nvSpPr>
        <p:spPr>
          <a:xfrm>
            <a:off x="317051" y="1611010"/>
            <a:ext cx="5405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CA" sz="1400">
                <a:solidFill>
                  <a:schemeClr val="bg2">
                    <a:lumMod val="50000"/>
                  </a:schemeClr>
                </a:solidFill>
              </a:rPr>
              <a:t>7.5%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32AFC17B-7768-3981-72EA-BB9D2F763CE3}"/>
              </a:ext>
            </a:extLst>
          </p:cNvPr>
          <p:cNvSpPr txBox="1"/>
          <p:nvPr/>
        </p:nvSpPr>
        <p:spPr>
          <a:xfrm>
            <a:off x="225681" y="1043851"/>
            <a:ext cx="63190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CA" sz="1400">
                <a:solidFill>
                  <a:schemeClr val="bg2">
                    <a:lumMod val="50000"/>
                  </a:schemeClr>
                </a:solidFill>
              </a:rPr>
              <a:t>10.0%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4F51E6CF-769D-34FE-E11B-D21366769608}"/>
              </a:ext>
            </a:extLst>
          </p:cNvPr>
          <p:cNvSpPr txBox="1"/>
          <p:nvPr/>
        </p:nvSpPr>
        <p:spPr>
          <a:xfrm>
            <a:off x="171179" y="5500103"/>
            <a:ext cx="68640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CA" sz="1400">
                <a:solidFill>
                  <a:schemeClr val="bg2">
                    <a:lumMod val="50000"/>
                  </a:schemeClr>
                </a:solidFill>
              </a:rPr>
              <a:t>-10.0%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287D1323-E02F-1091-2CF9-E41B4C7A1D4E}"/>
              </a:ext>
            </a:extLst>
          </p:cNvPr>
          <p:cNvSpPr txBox="1"/>
          <p:nvPr/>
        </p:nvSpPr>
        <p:spPr>
          <a:xfrm>
            <a:off x="262550" y="4932944"/>
            <a:ext cx="59503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CA" sz="1400">
                <a:solidFill>
                  <a:schemeClr val="bg2">
                    <a:lumMod val="50000"/>
                  </a:schemeClr>
                </a:solidFill>
              </a:rPr>
              <a:t>-7.5%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E9478A1D-DD3C-039E-275F-B8A4EEE9B59E}"/>
              </a:ext>
            </a:extLst>
          </p:cNvPr>
          <p:cNvSpPr txBox="1"/>
          <p:nvPr/>
        </p:nvSpPr>
        <p:spPr>
          <a:xfrm>
            <a:off x="262550" y="4377359"/>
            <a:ext cx="59503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CA" sz="1400">
                <a:solidFill>
                  <a:schemeClr val="bg2">
                    <a:lumMod val="50000"/>
                  </a:schemeClr>
                </a:solidFill>
              </a:rPr>
              <a:t>-5.0%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89FF6E9B-BDF4-D4FB-C2B5-BA66B464F999}"/>
              </a:ext>
            </a:extLst>
          </p:cNvPr>
          <p:cNvSpPr txBox="1"/>
          <p:nvPr/>
        </p:nvSpPr>
        <p:spPr>
          <a:xfrm>
            <a:off x="262550" y="3810200"/>
            <a:ext cx="59503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CA" sz="1400">
                <a:solidFill>
                  <a:schemeClr val="bg2">
                    <a:lumMod val="50000"/>
                  </a:schemeClr>
                </a:solidFill>
              </a:rPr>
              <a:t>-2.5%</a:t>
            </a:r>
          </a:p>
        </p:txBody>
      </p:sp>
      <p:sp>
        <p:nvSpPr>
          <p:cNvPr id="54" name="Title 1">
            <a:extLst>
              <a:ext uri="{FF2B5EF4-FFF2-40B4-BE49-F238E27FC236}">
                <a16:creationId xmlns:a16="http://schemas.microsoft.com/office/drawing/2014/main" id="{F42914F5-0AB2-0B66-26DA-C4270AADD5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2088" y="230435"/>
            <a:ext cx="11025562" cy="713732"/>
          </a:xfr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2800" kern="1200">
                <a:latin typeface="Dax Offc Pro"/>
              </a:rPr>
              <a:t>Accelerator ETF</a:t>
            </a:r>
            <a:br>
              <a:rPr lang="en-US" sz="2800">
                <a:latin typeface="Dax Offc Pro"/>
              </a:rPr>
            </a:br>
            <a:r>
              <a:rPr lang="en-US" sz="2000">
                <a:latin typeface="Dax Offc Pro"/>
              </a:rPr>
              <a:t>(3 month period)</a:t>
            </a:r>
            <a:endParaRPr lang="en-US" sz="2000" kern="1200">
              <a:solidFill>
                <a:schemeClr val="accent1"/>
              </a:solidFill>
              <a:latin typeface="Dax Offc Pro" panose="020B0504030101020102" pitchFamily="34" charset="0"/>
            </a:endParaRPr>
          </a:p>
        </p:txBody>
      </p:sp>
      <p:cxnSp>
        <p:nvCxnSpPr>
          <p:cNvPr id="59" name="Straight Connector 58">
            <a:extLst>
              <a:ext uri="{FF2B5EF4-FFF2-40B4-BE49-F238E27FC236}">
                <a16:creationId xmlns:a16="http://schemas.microsoft.com/office/drawing/2014/main" id="{DA041C0C-B0AE-6AE3-5CC0-659AF56C7493}"/>
              </a:ext>
            </a:extLst>
          </p:cNvPr>
          <p:cNvCxnSpPr>
            <a:cxnSpLocks/>
          </p:cNvCxnSpPr>
          <p:nvPr/>
        </p:nvCxnSpPr>
        <p:spPr>
          <a:xfrm flipV="1">
            <a:off x="818893" y="1161331"/>
            <a:ext cx="10906225" cy="4481874"/>
          </a:xfrm>
          <a:prstGeom prst="line">
            <a:avLst/>
          </a:prstGeom>
          <a:ln w="38100">
            <a:solidFill>
              <a:schemeClr val="accent6"/>
            </a:solidFill>
            <a:prstDash val="sysDash"/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TextBox 70">
            <a:extLst>
              <a:ext uri="{FF2B5EF4-FFF2-40B4-BE49-F238E27FC236}">
                <a16:creationId xmlns:a16="http://schemas.microsoft.com/office/drawing/2014/main" id="{9D2A70A7-015E-50F7-A88D-3984B2D35046}"/>
              </a:ext>
            </a:extLst>
          </p:cNvPr>
          <p:cNvSpPr txBox="1"/>
          <p:nvPr/>
        </p:nvSpPr>
        <p:spPr>
          <a:xfrm rot="20053598">
            <a:off x="10378782" y="919072"/>
            <a:ext cx="17255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>
                <a:solidFill>
                  <a:schemeClr val="accent6">
                    <a:lumMod val="75000"/>
                  </a:schemeClr>
                </a:solidFill>
                <a:latin typeface="Dax Offc Pro" panose="020B0504030101020102" pitchFamily="34" charset="0"/>
              </a:rPr>
              <a:t>Reference asset </a:t>
            </a:r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51FC29AB-A3A1-6573-AB05-B990BF6B42DD}"/>
              </a:ext>
            </a:extLst>
          </p:cNvPr>
          <p:cNvSpPr txBox="1"/>
          <p:nvPr/>
        </p:nvSpPr>
        <p:spPr>
          <a:xfrm rot="5400000">
            <a:off x="7817511" y="3528000"/>
            <a:ext cx="16247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>
                <a:solidFill>
                  <a:srgbClr val="FF0000"/>
                </a:solidFill>
                <a:latin typeface="Dax Offc Pro" panose="020B0504030101020102" pitchFamily="34" charset="0"/>
              </a:rPr>
              <a:t>Upside Cap</a:t>
            </a:r>
          </a:p>
        </p:txBody>
      </p:sp>
      <p:cxnSp>
        <p:nvCxnSpPr>
          <p:cNvPr id="74" name="Straight Connector 73">
            <a:extLst>
              <a:ext uri="{FF2B5EF4-FFF2-40B4-BE49-F238E27FC236}">
                <a16:creationId xmlns:a16="http://schemas.microsoft.com/office/drawing/2014/main" id="{EB14184F-5C61-E5C8-E316-8B35C9567F18}"/>
              </a:ext>
            </a:extLst>
          </p:cNvPr>
          <p:cNvCxnSpPr>
            <a:cxnSpLocks/>
          </p:cNvCxnSpPr>
          <p:nvPr/>
        </p:nvCxnSpPr>
        <p:spPr>
          <a:xfrm flipV="1">
            <a:off x="6273110" y="3429000"/>
            <a:ext cx="0" cy="2219325"/>
          </a:xfrm>
          <a:prstGeom prst="line">
            <a:avLst/>
          </a:prstGeom>
          <a:ln w="38100">
            <a:solidFill>
              <a:srgbClr val="FF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Connector 74">
            <a:extLst>
              <a:ext uri="{FF2B5EF4-FFF2-40B4-BE49-F238E27FC236}">
                <a16:creationId xmlns:a16="http://schemas.microsoft.com/office/drawing/2014/main" id="{30CDD350-5C47-D140-A2C9-22DA3BC4D288}"/>
              </a:ext>
            </a:extLst>
          </p:cNvPr>
          <p:cNvCxnSpPr>
            <a:cxnSpLocks/>
          </p:cNvCxnSpPr>
          <p:nvPr/>
        </p:nvCxnSpPr>
        <p:spPr>
          <a:xfrm flipV="1">
            <a:off x="8451449" y="1644653"/>
            <a:ext cx="0" cy="4003672"/>
          </a:xfrm>
          <a:prstGeom prst="line">
            <a:avLst/>
          </a:prstGeom>
          <a:ln w="38100">
            <a:solidFill>
              <a:srgbClr val="FF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Rectangle 78">
            <a:extLst>
              <a:ext uri="{FF2B5EF4-FFF2-40B4-BE49-F238E27FC236}">
                <a16:creationId xmlns:a16="http://schemas.microsoft.com/office/drawing/2014/main" id="{3911E672-59E1-5DA2-2B6D-C2F32807E340}"/>
              </a:ext>
            </a:extLst>
          </p:cNvPr>
          <p:cNvSpPr/>
          <p:nvPr/>
        </p:nvSpPr>
        <p:spPr>
          <a:xfrm>
            <a:off x="6273110" y="1626372"/>
            <a:ext cx="2177035" cy="4016833"/>
          </a:xfrm>
          <a:custGeom>
            <a:avLst/>
            <a:gdLst>
              <a:gd name="connsiteX0" fmla="*/ 0 w 2165312"/>
              <a:gd name="connsiteY0" fmla="*/ 0 h 2223203"/>
              <a:gd name="connsiteX1" fmla="*/ 2165312 w 2165312"/>
              <a:gd name="connsiteY1" fmla="*/ 0 h 2223203"/>
              <a:gd name="connsiteX2" fmla="*/ 2165312 w 2165312"/>
              <a:gd name="connsiteY2" fmla="*/ 2223203 h 2223203"/>
              <a:gd name="connsiteX3" fmla="*/ 0 w 2165312"/>
              <a:gd name="connsiteY3" fmla="*/ 2223203 h 2223203"/>
              <a:gd name="connsiteX4" fmla="*/ 0 w 2165312"/>
              <a:gd name="connsiteY4" fmla="*/ 0 h 2223203"/>
              <a:gd name="connsiteX0" fmla="*/ 0 w 2177035"/>
              <a:gd name="connsiteY0" fmla="*/ 1793630 h 4016833"/>
              <a:gd name="connsiteX1" fmla="*/ 2177035 w 2177035"/>
              <a:gd name="connsiteY1" fmla="*/ 0 h 4016833"/>
              <a:gd name="connsiteX2" fmla="*/ 2165312 w 2177035"/>
              <a:gd name="connsiteY2" fmla="*/ 4016833 h 4016833"/>
              <a:gd name="connsiteX3" fmla="*/ 0 w 2177035"/>
              <a:gd name="connsiteY3" fmla="*/ 4016833 h 4016833"/>
              <a:gd name="connsiteX4" fmla="*/ 0 w 2177035"/>
              <a:gd name="connsiteY4" fmla="*/ 1793630 h 40168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77035" h="4016833">
                <a:moveTo>
                  <a:pt x="0" y="1793630"/>
                </a:moveTo>
                <a:lnTo>
                  <a:pt x="2177035" y="0"/>
                </a:lnTo>
                <a:cubicBezTo>
                  <a:pt x="2173127" y="1338944"/>
                  <a:pt x="2169220" y="2677889"/>
                  <a:pt x="2165312" y="4016833"/>
                </a:cubicBezTo>
                <a:lnTo>
                  <a:pt x="0" y="4016833"/>
                </a:lnTo>
                <a:lnTo>
                  <a:pt x="0" y="1793630"/>
                </a:lnTo>
                <a:close/>
              </a:path>
            </a:pathLst>
          </a:custGeom>
          <a:solidFill>
            <a:srgbClr val="B8E8FE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id="{BF9592B2-FF0C-94D9-C249-3805DF3E2BB1}"/>
              </a:ext>
            </a:extLst>
          </p:cNvPr>
          <p:cNvSpPr txBox="1"/>
          <p:nvPr/>
        </p:nvSpPr>
        <p:spPr>
          <a:xfrm>
            <a:off x="6452400" y="5172332"/>
            <a:ext cx="17999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>
                <a:latin typeface="Dax Offc Pro" panose="020B0504030101020102" pitchFamily="34" charset="0"/>
              </a:rPr>
              <a:t>Accelerator Zone</a:t>
            </a:r>
          </a:p>
        </p:txBody>
      </p:sp>
      <p:cxnSp>
        <p:nvCxnSpPr>
          <p:cNvPr id="64" name="Straight Connector 63">
            <a:extLst>
              <a:ext uri="{FF2B5EF4-FFF2-40B4-BE49-F238E27FC236}">
                <a16:creationId xmlns:a16="http://schemas.microsoft.com/office/drawing/2014/main" id="{83A5FAC5-E8EF-DE75-150E-043B27F0C356}"/>
              </a:ext>
            </a:extLst>
          </p:cNvPr>
          <p:cNvCxnSpPr>
            <a:cxnSpLocks/>
          </p:cNvCxnSpPr>
          <p:nvPr/>
        </p:nvCxnSpPr>
        <p:spPr>
          <a:xfrm flipV="1">
            <a:off x="857585" y="3429000"/>
            <a:ext cx="5408744" cy="2214205"/>
          </a:xfrm>
          <a:prstGeom prst="line">
            <a:avLst/>
          </a:prstGeom>
          <a:ln w="3175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66" name="Straight Connector 65">
            <a:extLst>
              <a:ext uri="{FF2B5EF4-FFF2-40B4-BE49-F238E27FC236}">
                <a16:creationId xmlns:a16="http://schemas.microsoft.com/office/drawing/2014/main" id="{D0844CE6-C81C-B7D8-2929-E22237C5146E}"/>
              </a:ext>
            </a:extLst>
          </p:cNvPr>
          <p:cNvCxnSpPr/>
          <p:nvPr/>
        </p:nvCxnSpPr>
        <p:spPr>
          <a:xfrm flipV="1">
            <a:off x="6266329" y="1611010"/>
            <a:ext cx="2191871" cy="1817990"/>
          </a:xfrm>
          <a:prstGeom prst="line">
            <a:avLst/>
          </a:prstGeom>
          <a:ln w="317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>
            <a:extLst>
              <a:ext uri="{FF2B5EF4-FFF2-40B4-BE49-F238E27FC236}">
                <a16:creationId xmlns:a16="http://schemas.microsoft.com/office/drawing/2014/main" id="{FECB8F15-8D56-F859-FCC8-76132EE917C6}"/>
              </a:ext>
            </a:extLst>
          </p:cNvPr>
          <p:cNvCxnSpPr>
            <a:cxnSpLocks/>
          </p:cNvCxnSpPr>
          <p:nvPr/>
        </p:nvCxnSpPr>
        <p:spPr>
          <a:xfrm>
            <a:off x="8458200" y="1611010"/>
            <a:ext cx="3266917" cy="0"/>
          </a:xfrm>
          <a:prstGeom prst="line">
            <a:avLst/>
          </a:prstGeom>
          <a:ln w="317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7" name="TextBox 86">
            <a:extLst>
              <a:ext uri="{FF2B5EF4-FFF2-40B4-BE49-F238E27FC236}">
                <a16:creationId xmlns:a16="http://schemas.microsoft.com/office/drawing/2014/main" id="{B4CBE923-42CD-AB75-90DF-AFEC7D325251}"/>
              </a:ext>
            </a:extLst>
          </p:cNvPr>
          <p:cNvSpPr txBox="1"/>
          <p:nvPr/>
        </p:nvSpPr>
        <p:spPr>
          <a:xfrm>
            <a:off x="10514921" y="1789615"/>
            <a:ext cx="121128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CA" sz="2000" b="1">
                <a:solidFill>
                  <a:srgbClr val="0075BE"/>
                </a:solidFill>
                <a:latin typeface="Dax Offc Pro" panose="020B0504030101020102" pitchFamily="34" charset="0"/>
              </a:rPr>
              <a:t>Day 60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A1588FD-F2A4-F5EB-E402-E3D3C52EEB5A}"/>
              </a:ext>
            </a:extLst>
          </p:cNvPr>
          <p:cNvSpPr txBox="1"/>
          <p:nvPr/>
        </p:nvSpPr>
        <p:spPr>
          <a:xfrm>
            <a:off x="8404930" y="1241677"/>
            <a:ext cx="17255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>
                <a:solidFill>
                  <a:schemeClr val="accent2"/>
                </a:solidFill>
                <a:latin typeface="Dax Offc Pro" panose="020B0504030101020102" pitchFamily="34" charset="0"/>
              </a:rPr>
              <a:t>At Expiry</a:t>
            </a:r>
          </a:p>
        </p:txBody>
      </p:sp>
      <p:sp>
        <p:nvSpPr>
          <p:cNvPr id="4" name="Freeform: Shape 3">
            <a:extLst>
              <a:ext uri="{FF2B5EF4-FFF2-40B4-BE49-F238E27FC236}">
                <a16:creationId xmlns:a16="http://schemas.microsoft.com/office/drawing/2014/main" id="{C6E1647B-E974-A495-25BA-513E74453B5A}"/>
              </a:ext>
            </a:extLst>
          </p:cNvPr>
          <p:cNvSpPr/>
          <p:nvPr/>
        </p:nvSpPr>
        <p:spPr>
          <a:xfrm>
            <a:off x="831571" y="1796421"/>
            <a:ext cx="10893545" cy="3826723"/>
          </a:xfrm>
          <a:custGeom>
            <a:avLst/>
            <a:gdLst>
              <a:gd name="connsiteX0" fmla="*/ 0 w 11125200"/>
              <a:gd name="connsiteY0" fmla="*/ 3470030 h 3470030"/>
              <a:gd name="connsiteX1" fmla="*/ 7092461 w 11125200"/>
              <a:gd name="connsiteY1" fmla="*/ 715107 h 3470030"/>
              <a:gd name="connsiteX2" fmla="*/ 11125200 w 11125200"/>
              <a:gd name="connsiteY2" fmla="*/ 0 h 34700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1125200" h="3470030">
                <a:moveTo>
                  <a:pt x="0" y="3470030"/>
                </a:moveTo>
                <a:cubicBezTo>
                  <a:pt x="2619130" y="2381737"/>
                  <a:pt x="5238261" y="1293445"/>
                  <a:pt x="7092461" y="715107"/>
                </a:cubicBezTo>
                <a:cubicBezTo>
                  <a:pt x="8946661" y="136769"/>
                  <a:pt x="10216661" y="46892"/>
                  <a:pt x="11125200" y="0"/>
                </a:cubicBezTo>
              </a:path>
            </a:pathLst>
          </a:custGeom>
          <a:noFill/>
          <a:ln w="31750">
            <a:solidFill>
              <a:srgbClr val="0075B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97D1FEB-3A57-5743-5369-8F90CF7CE885}"/>
              </a:ext>
            </a:extLst>
          </p:cNvPr>
          <p:cNvSpPr txBox="1"/>
          <p:nvPr/>
        </p:nvSpPr>
        <p:spPr>
          <a:xfrm rot="16200000">
            <a:off x="-2825177" y="3105953"/>
            <a:ext cx="6217666" cy="33855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CA" sz="1600" b="1">
                <a:solidFill>
                  <a:schemeClr val="bg2">
                    <a:lumMod val="50000"/>
                  </a:schemeClr>
                </a:solidFill>
                <a:latin typeface="Dax Offc Pro"/>
              </a:rPr>
              <a:t>ZUEA - BMO US Equity Accelerator Hedged to CAD ETF - Profit/Loss</a:t>
            </a:r>
          </a:p>
        </p:txBody>
      </p:sp>
    </p:spTree>
    <p:extLst>
      <p:ext uri="{BB962C8B-B14F-4D97-AF65-F5344CB8AC3E}">
        <p14:creationId xmlns:p14="http://schemas.microsoft.com/office/powerpoint/2010/main" val="4839959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8" name="Graphic 57">
            <a:extLst>
              <a:ext uri="{FF2B5EF4-FFF2-40B4-BE49-F238E27FC236}">
                <a16:creationId xmlns:a16="http://schemas.microsoft.com/office/drawing/2014/main" id="{7D99C212-99E6-4857-407F-243F973182C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818893" y="1161331"/>
            <a:ext cx="10906225" cy="4481874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ABD42F5E-36C0-CA5A-6CC6-55637403BAE8}"/>
              </a:ext>
            </a:extLst>
          </p:cNvPr>
          <p:cNvSpPr txBox="1"/>
          <p:nvPr/>
        </p:nvSpPr>
        <p:spPr>
          <a:xfrm>
            <a:off x="2434204" y="5926871"/>
            <a:ext cx="732359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1600" b="1">
                <a:solidFill>
                  <a:schemeClr val="bg2">
                    <a:lumMod val="50000"/>
                  </a:schemeClr>
                </a:solidFill>
                <a:latin typeface="Dax Offc Pro" panose="020B0504030101020102" pitchFamily="34" charset="0"/>
              </a:rPr>
              <a:t>Range in Price Returns of </a:t>
            </a:r>
            <a:r>
              <a:rPr lang="en-US" sz="1600" b="1">
                <a:solidFill>
                  <a:schemeClr val="bg2">
                    <a:lumMod val="50000"/>
                  </a:schemeClr>
                </a:solidFill>
                <a:latin typeface="Dax Offc Pro" panose="020B0504030101020102" pitchFamily="34" charset="0"/>
              </a:rPr>
              <a:t>ZUE - BMO S&amp;P 500 Hedged to CAD Index ETF</a:t>
            </a:r>
            <a:endParaRPr lang="en-CA" sz="1600" b="1">
              <a:solidFill>
                <a:schemeClr val="bg2">
                  <a:lumMod val="50000"/>
                </a:schemeClr>
              </a:solidFill>
              <a:latin typeface="Dax Offc Pro" panose="020B0504030101020102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1C3BA45-A70C-AB55-90A7-8514627C0253}"/>
              </a:ext>
            </a:extLst>
          </p:cNvPr>
          <p:cNvSpPr txBox="1"/>
          <p:nvPr/>
        </p:nvSpPr>
        <p:spPr>
          <a:xfrm>
            <a:off x="6057812" y="5657323"/>
            <a:ext cx="40427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1400">
                <a:solidFill>
                  <a:schemeClr val="bg2">
                    <a:lumMod val="50000"/>
                  </a:schemeClr>
                </a:solidFill>
              </a:rPr>
              <a:t>0%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58F6102-3AB7-30C6-BB73-37FABB4107DB}"/>
              </a:ext>
            </a:extLst>
          </p:cNvPr>
          <p:cNvSpPr txBox="1"/>
          <p:nvPr/>
        </p:nvSpPr>
        <p:spPr>
          <a:xfrm>
            <a:off x="7141708" y="5657323"/>
            <a:ext cx="40427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1400">
                <a:solidFill>
                  <a:schemeClr val="bg2">
                    <a:lumMod val="50000"/>
                  </a:schemeClr>
                </a:solidFill>
              </a:rPr>
              <a:t>2%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659F6635-A62B-03EF-90C3-28EF5B75DF8E}"/>
              </a:ext>
            </a:extLst>
          </p:cNvPr>
          <p:cNvSpPr txBox="1"/>
          <p:nvPr/>
        </p:nvSpPr>
        <p:spPr>
          <a:xfrm>
            <a:off x="8225604" y="5657323"/>
            <a:ext cx="40427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1400">
                <a:solidFill>
                  <a:schemeClr val="bg2">
                    <a:lumMod val="50000"/>
                  </a:schemeClr>
                </a:solidFill>
              </a:rPr>
              <a:t>4%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D6EF1A7-23D5-8668-BBFF-178344C98A04}"/>
              </a:ext>
            </a:extLst>
          </p:cNvPr>
          <p:cNvSpPr txBox="1"/>
          <p:nvPr/>
        </p:nvSpPr>
        <p:spPr>
          <a:xfrm>
            <a:off x="9309500" y="5657323"/>
            <a:ext cx="40427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1400">
                <a:solidFill>
                  <a:schemeClr val="bg2">
                    <a:lumMod val="50000"/>
                  </a:schemeClr>
                </a:solidFill>
              </a:rPr>
              <a:t>6%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8DF4441D-16AC-6D43-809E-F5EC27345C43}"/>
              </a:ext>
            </a:extLst>
          </p:cNvPr>
          <p:cNvSpPr txBox="1"/>
          <p:nvPr/>
        </p:nvSpPr>
        <p:spPr>
          <a:xfrm>
            <a:off x="10393396" y="5657323"/>
            <a:ext cx="40427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1400">
                <a:solidFill>
                  <a:schemeClr val="bg2">
                    <a:lumMod val="50000"/>
                  </a:schemeClr>
                </a:solidFill>
              </a:rPr>
              <a:t>8%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33B25193-3F69-255A-A048-53629CDE8E38}"/>
              </a:ext>
            </a:extLst>
          </p:cNvPr>
          <p:cNvSpPr txBox="1"/>
          <p:nvPr/>
        </p:nvSpPr>
        <p:spPr>
          <a:xfrm>
            <a:off x="11477293" y="5657323"/>
            <a:ext cx="49564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1400">
                <a:solidFill>
                  <a:schemeClr val="bg2">
                    <a:lumMod val="50000"/>
                  </a:schemeClr>
                </a:solidFill>
              </a:rPr>
              <a:t>10%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B67C61B3-39D5-DAE0-9C53-C11BA37210C6}"/>
              </a:ext>
            </a:extLst>
          </p:cNvPr>
          <p:cNvSpPr txBox="1"/>
          <p:nvPr/>
        </p:nvSpPr>
        <p:spPr>
          <a:xfrm>
            <a:off x="582509" y="5657323"/>
            <a:ext cx="62045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400">
                <a:solidFill>
                  <a:schemeClr val="bg2">
                    <a:lumMod val="50000"/>
                  </a:schemeClr>
                </a:solidFill>
              </a:rPr>
              <a:t>-10%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0A864099-D41A-56DE-FCAD-9079CFD9B74E}"/>
              </a:ext>
            </a:extLst>
          </p:cNvPr>
          <p:cNvSpPr txBox="1"/>
          <p:nvPr/>
        </p:nvSpPr>
        <p:spPr>
          <a:xfrm>
            <a:off x="1729509" y="5657323"/>
            <a:ext cx="56303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400">
                <a:solidFill>
                  <a:schemeClr val="bg2">
                    <a:lumMod val="50000"/>
                  </a:schemeClr>
                </a:solidFill>
              </a:rPr>
              <a:t>-8%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F8B6BF81-3BCE-5CB2-D744-314CABBD4A7D}"/>
              </a:ext>
            </a:extLst>
          </p:cNvPr>
          <p:cNvSpPr txBox="1"/>
          <p:nvPr/>
        </p:nvSpPr>
        <p:spPr>
          <a:xfrm>
            <a:off x="2819086" y="5657323"/>
            <a:ext cx="56303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400">
                <a:solidFill>
                  <a:schemeClr val="bg2">
                    <a:lumMod val="50000"/>
                  </a:schemeClr>
                </a:solidFill>
              </a:rPr>
              <a:t>-6%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37304827-4768-DCC7-61B0-AEF882154BB5}"/>
              </a:ext>
            </a:extLst>
          </p:cNvPr>
          <p:cNvSpPr txBox="1"/>
          <p:nvPr/>
        </p:nvSpPr>
        <p:spPr>
          <a:xfrm>
            <a:off x="3908663" y="5657323"/>
            <a:ext cx="6004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400">
                <a:solidFill>
                  <a:schemeClr val="bg2">
                    <a:lumMod val="50000"/>
                  </a:schemeClr>
                </a:solidFill>
              </a:rPr>
              <a:t>-4%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22C7069E-8F23-626F-7F65-62B4DF8BD779}"/>
              </a:ext>
            </a:extLst>
          </p:cNvPr>
          <p:cNvSpPr txBox="1"/>
          <p:nvPr/>
        </p:nvSpPr>
        <p:spPr>
          <a:xfrm>
            <a:off x="4954936" y="5657323"/>
            <a:ext cx="49564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400">
                <a:solidFill>
                  <a:schemeClr val="bg2">
                    <a:lumMod val="50000"/>
                  </a:schemeClr>
                </a:solidFill>
              </a:rPr>
              <a:t>-2%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996427DA-AC52-0A54-B390-A129C929BEBD}"/>
              </a:ext>
            </a:extLst>
          </p:cNvPr>
          <p:cNvSpPr txBox="1"/>
          <p:nvPr/>
        </p:nvSpPr>
        <p:spPr>
          <a:xfrm>
            <a:off x="317051" y="3277764"/>
            <a:ext cx="5405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CA" sz="1400">
                <a:solidFill>
                  <a:schemeClr val="bg2">
                    <a:lumMod val="50000"/>
                  </a:schemeClr>
                </a:solidFill>
              </a:rPr>
              <a:t>0.0%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A8037B4D-2B69-A1D8-FDD2-65F7BDB2209A}"/>
              </a:ext>
            </a:extLst>
          </p:cNvPr>
          <p:cNvSpPr txBox="1"/>
          <p:nvPr/>
        </p:nvSpPr>
        <p:spPr>
          <a:xfrm>
            <a:off x="317051" y="2733754"/>
            <a:ext cx="5405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CA" sz="1400">
                <a:solidFill>
                  <a:schemeClr val="bg2">
                    <a:lumMod val="50000"/>
                  </a:schemeClr>
                </a:solidFill>
              </a:rPr>
              <a:t>2.5%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F2033BE5-318C-ADE7-D885-20402BA1E8C8}"/>
              </a:ext>
            </a:extLst>
          </p:cNvPr>
          <p:cNvSpPr txBox="1"/>
          <p:nvPr/>
        </p:nvSpPr>
        <p:spPr>
          <a:xfrm>
            <a:off x="317051" y="2166595"/>
            <a:ext cx="5405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CA" sz="1400">
                <a:solidFill>
                  <a:schemeClr val="bg2">
                    <a:lumMod val="50000"/>
                  </a:schemeClr>
                </a:solidFill>
              </a:rPr>
              <a:t>5.0%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617F2771-7147-3509-D17B-EC0594A5558C}"/>
              </a:ext>
            </a:extLst>
          </p:cNvPr>
          <p:cNvSpPr txBox="1"/>
          <p:nvPr/>
        </p:nvSpPr>
        <p:spPr>
          <a:xfrm>
            <a:off x="317051" y="1611010"/>
            <a:ext cx="5405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CA" sz="1400">
                <a:solidFill>
                  <a:schemeClr val="bg2">
                    <a:lumMod val="50000"/>
                  </a:schemeClr>
                </a:solidFill>
              </a:rPr>
              <a:t>7.5%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32AFC17B-7768-3981-72EA-BB9D2F763CE3}"/>
              </a:ext>
            </a:extLst>
          </p:cNvPr>
          <p:cNvSpPr txBox="1"/>
          <p:nvPr/>
        </p:nvSpPr>
        <p:spPr>
          <a:xfrm>
            <a:off x="225681" y="1043851"/>
            <a:ext cx="63190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CA" sz="1400">
                <a:solidFill>
                  <a:schemeClr val="bg2">
                    <a:lumMod val="50000"/>
                  </a:schemeClr>
                </a:solidFill>
              </a:rPr>
              <a:t>10.0%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4F51E6CF-769D-34FE-E11B-D21366769608}"/>
              </a:ext>
            </a:extLst>
          </p:cNvPr>
          <p:cNvSpPr txBox="1"/>
          <p:nvPr/>
        </p:nvSpPr>
        <p:spPr>
          <a:xfrm>
            <a:off x="171179" y="5500103"/>
            <a:ext cx="68640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CA" sz="1400">
                <a:solidFill>
                  <a:schemeClr val="bg2">
                    <a:lumMod val="50000"/>
                  </a:schemeClr>
                </a:solidFill>
              </a:rPr>
              <a:t>-10.0%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287D1323-E02F-1091-2CF9-E41B4C7A1D4E}"/>
              </a:ext>
            </a:extLst>
          </p:cNvPr>
          <p:cNvSpPr txBox="1"/>
          <p:nvPr/>
        </p:nvSpPr>
        <p:spPr>
          <a:xfrm>
            <a:off x="262550" y="4932944"/>
            <a:ext cx="59503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CA" sz="1400">
                <a:solidFill>
                  <a:schemeClr val="bg2">
                    <a:lumMod val="50000"/>
                  </a:schemeClr>
                </a:solidFill>
              </a:rPr>
              <a:t>-7.5%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E9478A1D-DD3C-039E-275F-B8A4EEE9B59E}"/>
              </a:ext>
            </a:extLst>
          </p:cNvPr>
          <p:cNvSpPr txBox="1"/>
          <p:nvPr/>
        </p:nvSpPr>
        <p:spPr>
          <a:xfrm>
            <a:off x="262550" y="4377359"/>
            <a:ext cx="59503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CA" sz="1400">
                <a:solidFill>
                  <a:schemeClr val="bg2">
                    <a:lumMod val="50000"/>
                  </a:schemeClr>
                </a:solidFill>
              </a:rPr>
              <a:t>-5.0%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89FF6E9B-BDF4-D4FB-C2B5-BA66B464F999}"/>
              </a:ext>
            </a:extLst>
          </p:cNvPr>
          <p:cNvSpPr txBox="1"/>
          <p:nvPr/>
        </p:nvSpPr>
        <p:spPr>
          <a:xfrm>
            <a:off x="262550" y="3810200"/>
            <a:ext cx="59503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CA" sz="1400">
                <a:solidFill>
                  <a:schemeClr val="bg2">
                    <a:lumMod val="50000"/>
                  </a:schemeClr>
                </a:solidFill>
              </a:rPr>
              <a:t>-2.5%</a:t>
            </a:r>
          </a:p>
        </p:txBody>
      </p:sp>
      <p:sp>
        <p:nvSpPr>
          <p:cNvPr id="54" name="Title 1">
            <a:extLst>
              <a:ext uri="{FF2B5EF4-FFF2-40B4-BE49-F238E27FC236}">
                <a16:creationId xmlns:a16="http://schemas.microsoft.com/office/drawing/2014/main" id="{F42914F5-0AB2-0B66-26DA-C4270AADD5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2088" y="230435"/>
            <a:ext cx="11025562" cy="713732"/>
          </a:xfr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2800" kern="1200">
                <a:latin typeface="Dax Offc Pro"/>
              </a:rPr>
              <a:t>Accelerator ETF</a:t>
            </a:r>
            <a:br>
              <a:rPr lang="en-US" sz="2800">
                <a:latin typeface="Dax Offc Pro"/>
              </a:rPr>
            </a:br>
            <a:r>
              <a:rPr lang="en-US" sz="2000">
                <a:solidFill>
                  <a:srgbClr val="000000"/>
                </a:solidFill>
                <a:latin typeface="Dax Offc Pro"/>
              </a:rPr>
              <a:t>(3 month period)</a:t>
            </a:r>
            <a:endParaRPr lang="en-US" sz="2000" kern="1200">
              <a:solidFill>
                <a:schemeClr val="accent1"/>
              </a:solidFill>
              <a:latin typeface="Dax Offc Pro" panose="020B0504030101020102" pitchFamily="34" charset="0"/>
            </a:endParaRPr>
          </a:p>
        </p:txBody>
      </p:sp>
      <p:cxnSp>
        <p:nvCxnSpPr>
          <p:cNvPr id="59" name="Straight Connector 58">
            <a:extLst>
              <a:ext uri="{FF2B5EF4-FFF2-40B4-BE49-F238E27FC236}">
                <a16:creationId xmlns:a16="http://schemas.microsoft.com/office/drawing/2014/main" id="{DA041C0C-B0AE-6AE3-5CC0-659AF56C7493}"/>
              </a:ext>
            </a:extLst>
          </p:cNvPr>
          <p:cNvCxnSpPr>
            <a:cxnSpLocks/>
          </p:cNvCxnSpPr>
          <p:nvPr/>
        </p:nvCxnSpPr>
        <p:spPr>
          <a:xfrm flipV="1">
            <a:off x="818893" y="1161331"/>
            <a:ext cx="10906225" cy="4481874"/>
          </a:xfrm>
          <a:prstGeom prst="line">
            <a:avLst/>
          </a:prstGeom>
          <a:ln w="38100">
            <a:solidFill>
              <a:schemeClr val="accent6"/>
            </a:solidFill>
            <a:prstDash val="sysDash"/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TextBox 70">
            <a:extLst>
              <a:ext uri="{FF2B5EF4-FFF2-40B4-BE49-F238E27FC236}">
                <a16:creationId xmlns:a16="http://schemas.microsoft.com/office/drawing/2014/main" id="{9D2A70A7-015E-50F7-A88D-3984B2D35046}"/>
              </a:ext>
            </a:extLst>
          </p:cNvPr>
          <p:cNvSpPr txBox="1"/>
          <p:nvPr/>
        </p:nvSpPr>
        <p:spPr>
          <a:xfrm rot="20053598">
            <a:off x="10378782" y="919072"/>
            <a:ext cx="17255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>
                <a:solidFill>
                  <a:schemeClr val="accent6">
                    <a:lumMod val="75000"/>
                  </a:schemeClr>
                </a:solidFill>
                <a:latin typeface="Dax Offc Pro" panose="020B0504030101020102" pitchFamily="34" charset="0"/>
              </a:rPr>
              <a:t>Reference asset </a:t>
            </a:r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51FC29AB-A3A1-6573-AB05-B990BF6B42DD}"/>
              </a:ext>
            </a:extLst>
          </p:cNvPr>
          <p:cNvSpPr txBox="1"/>
          <p:nvPr/>
        </p:nvSpPr>
        <p:spPr>
          <a:xfrm rot="5400000">
            <a:off x="7817511" y="3528000"/>
            <a:ext cx="16247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>
                <a:solidFill>
                  <a:srgbClr val="FF0000"/>
                </a:solidFill>
                <a:latin typeface="Dax Offc Pro" panose="020B0504030101020102" pitchFamily="34" charset="0"/>
              </a:rPr>
              <a:t>Upside Cap</a:t>
            </a:r>
          </a:p>
        </p:txBody>
      </p:sp>
      <p:cxnSp>
        <p:nvCxnSpPr>
          <p:cNvPr id="74" name="Straight Connector 73">
            <a:extLst>
              <a:ext uri="{FF2B5EF4-FFF2-40B4-BE49-F238E27FC236}">
                <a16:creationId xmlns:a16="http://schemas.microsoft.com/office/drawing/2014/main" id="{EB14184F-5C61-E5C8-E316-8B35C9567F18}"/>
              </a:ext>
            </a:extLst>
          </p:cNvPr>
          <p:cNvCxnSpPr>
            <a:cxnSpLocks/>
          </p:cNvCxnSpPr>
          <p:nvPr/>
        </p:nvCxnSpPr>
        <p:spPr>
          <a:xfrm flipV="1">
            <a:off x="6273110" y="3429000"/>
            <a:ext cx="0" cy="2219325"/>
          </a:xfrm>
          <a:prstGeom prst="line">
            <a:avLst/>
          </a:prstGeom>
          <a:ln w="38100">
            <a:solidFill>
              <a:srgbClr val="FF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Connector 74">
            <a:extLst>
              <a:ext uri="{FF2B5EF4-FFF2-40B4-BE49-F238E27FC236}">
                <a16:creationId xmlns:a16="http://schemas.microsoft.com/office/drawing/2014/main" id="{30CDD350-5C47-D140-A2C9-22DA3BC4D288}"/>
              </a:ext>
            </a:extLst>
          </p:cNvPr>
          <p:cNvCxnSpPr>
            <a:cxnSpLocks/>
          </p:cNvCxnSpPr>
          <p:nvPr/>
        </p:nvCxnSpPr>
        <p:spPr>
          <a:xfrm flipV="1">
            <a:off x="8451449" y="1644653"/>
            <a:ext cx="0" cy="4003672"/>
          </a:xfrm>
          <a:prstGeom prst="line">
            <a:avLst/>
          </a:prstGeom>
          <a:ln w="38100">
            <a:solidFill>
              <a:srgbClr val="FF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Rectangle 78">
            <a:extLst>
              <a:ext uri="{FF2B5EF4-FFF2-40B4-BE49-F238E27FC236}">
                <a16:creationId xmlns:a16="http://schemas.microsoft.com/office/drawing/2014/main" id="{3911E672-59E1-5DA2-2B6D-C2F32807E340}"/>
              </a:ext>
            </a:extLst>
          </p:cNvPr>
          <p:cNvSpPr/>
          <p:nvPr/>
        </p:nvSpPr>
        <p:spPr>
          <a:xfrm>
            <a:off x="6273110" y="1626372"/>
            <a:ext cx="2177035" cy="4016833"/>
          </a:xfrm>
          <a:custGeom>
            <a:avLst/>
            <a:gdLst>
              <a:gd name="connsiteX0" fmla="*/ 0 w 2165312"/>
              <a:gd name="connsiteY0" fmla="*/ 0 h 2223203"/>
              <a:gd name="connsiteX1" fmla="*/ 2165312 w 2165312"/>
              <a:gd name="connsiteY1" fmla="*/ 0 h 2223203"/>
              <a:gd name="connsiteX2" fmla="*/ 2165312 w 2165312"/>
              <a:gd name="connsiteY2" fmla="*/ 2223203 h 2223203"/>
              <a:gd name="connsiteX3" fmla="*/ 0 w 2165312"/>
              <a:gd name="connsiteY3" fmla="*/ 2223203 h 2223203"/>
              <a:gd name="connsiteX4" fmla="*/ 0 w 2165312"/>
              <a:gd name="connsiteY4" fmla="*/ 0 h 2223203"/>
              <a:gd name="connsiteX0" fmla="*/ 0 w 2177035"/>
              <a:gd name="connsiteY0" fmla="*/ 1793630 h 4016833"/>
              <a:gd name="connsiteX1" fmla="*/ 2177035 w 2177035"/>
              <a:gd name="connsiteY1" fmla="*/ 0 h 4016833"/>
              <a:gd name="connsiteX2" fmla="*/ 2165312 w 2177035"/>
              <a:gd name="connsiteY2" fmla="*/ 4016833 h 4016833"/>
              <a:gd name="connsiteX3" fmla="*/ 0 w 2177035"/>
              <a:gd name="connsiteY3" fmla="*/ 4016833 h 4016833"/>
              <a:gd name="connsiteX4" fmla="*/ 0 w 2177035"/>
              <a:gd name="connsiteY4" fmla="*/ 1793630 h 40168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77035" h="4016833">
                <a:moveTo>
                  <a:pt x="0" y="1793630"/>
                </a:moveTo>
                <a:lnTo>
                  <a:pt x="2177035" y="0"/>
                </a:lnTo>
                <a:cubicBezTo>
                  <a:pt x="2173127" y="1338944"/>
                  <a:pt x="2169220" y="2677889"/>
                  <a:pt x="2165312" y="4016833"/>
                </a:cubicBezTo>
                <a:lnTo>
                  <a:pt x="0" y="4016833"/>
                </a:lnTo>
                <a:lnTo>
                  <a:pt x="0" y="1793630"/>
                </a:lnTo>
                <a:close/>
              </a:path>
            </a:pathLst>
          </a:custGeom>
          <a:solidFill>
            <a:srgbClr val="B8E8FE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id="{BF9592B2-FF0C-94D9-C249-3805DF3E2BB1}"/>
              </a:ext>
            </a:extLst>
          </p:cNvPr>
          <p:cNvSpPr txBox="1"/>
          <p:nvPr/>
        </p:nvSpPr>
        <p:spPr>
          <a:xfrm>
            <a:off x="6452400" y="5172332"/>
            <a:ext cx="17999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>
                <a:latin typeface="Dax Offc Pro" panose="020B0504030101020102" pitchFamily="34" charset="0"/>
              </a:rPr>
              <a:t>Accelerator Zone</a:t>
            </a:r>
          </a:p>
        </p:txBody>
      </p:sp>
      <p:cxnSp>
        <p:nvCxnSpPr>
          <p:cNvPr id="64" name="Straight Connector 63">
            <a:extLst>
              <a:ext uri="{FF2B5EF4-FFF2-40B4-BE49-F238E27FC236}">
                <a16:creationId xmlns:a16="http://schemas.microsoft.com/office/drawing/2014/main" id="{83A5FAC5-E8EF-DE75-150E-043B27F0C356}"/>
              </a:ext>
            </a:extLst>
          </p:cNvPr>
          <p:cNvCxnSpPr>
            <a:cxnSpLocks/>
          </p:cNvCxnSpPr>
          <p:nvPr/>
        </p:nvCxnSpPr>
        <p:spPr>
          <a:xfrm flipV="1">
            <a:off x="857585" y="3429000"/>
            <a:ext cx="5408744" cy="2214205"/>
          </a:xfrm>
          <a:prstGeom prst="line">
            <a:avLst/>
          </a:prstGeom>
          <a:ln w="31750">
            <a:solidFill>
              <a:srgbClr val="0075BE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66" name="Straight Connector 65">
            <a:extLst>
              <a:ext uri="{FF2B5EF4-FFF2-40B4-BE49-F238E27FC236}">
                <a16:creationId xmlns:a16="http://schemas.microsoft.com/office/drawing/2014/main" id="{D0844CE6-C81C-B7D8-2929-E22237C5146E}"/>
              </a:ext>
            </a:extLst>
          </p:cNvPr>
          <p:cNvCxnSpPr/>
          <p:nvPr/>
        </p:nvCxnSpPr>
        <p:spPr>
          <a:xfrm flipV="1">
            <a:off x="6266329" y="1611010"/>
            <a:ext cx="2191871" cy="1817990"/>
          </a:xfrm>
          <a:prstGeom prst="line">
            <a:avLst/>
          </a:prstGeom>
          <a:ln w="31750">
            <a:solidFill>
              <a:srgbClr val="0075B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>
            <a:extLst>
              <a:ext uri="{FF2B5EF4-FFF2-40B4-BE49-F238E27FC236}">
                <a16:creationId xmlns:a16="http://schemas.microsoft.com/office/drawing/2014/main" id="{FECB8F15-8D56-F859-FCC8-76132EE917C6}"/>
              </a:ext>
            </a:extLst>
          </p:cNvPr>
          <p:cNvCxnSpPr>
            <a:cxnSpLocks/>
          </p:cNvCxnSpPr>
          <p:nvPr/>
        </p:nvCxnSpPr>
        <p:spPr>
          <a:xfrm>
            <a:off x="8458200" y="1611010"/>
            <a:ext cx="3266917" cy="0"/>
          </a:xfrm>
          <a:prstGeom prst="line">
            <a:avLst/>
          </a:prstGeom>
          <a:ln w="31750">
            <a:solidFill>
              <a:srgbClr val="0075B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>
            <a:extLst>
              <a:ext uri="{FF2B5EF4-FFF2-40B4-BE49-F238E27FC236}">
                <a16:creationId xmlns:a16="http://schemas.microsoft.com/office/drawing/2014/main" id="{DA1588FD-F2A4-F5EB-E402-E3D3C52EEB5A}"/>
              </a:ext>
            </a:extLst>
          </p:cNvPr>
          <p:cNvSpPr txBox="1"/>
          <p:nvPr/>
        </p:nvSpPr>
        <p:spPr>
          <a:xfrm>
            <a:off x="8404930" y="1241677"/>
            <a:ext cx="17255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b="1">
                <a:solidFill>
                  <a:srgbClr val="0075BE"/>
                </a:solidFill>
                <a:latin typeface="Dax Offc Pro" panose="020B0504030101020102" pitchFamily="34" charset="0"/>
              </a:rPr>
              <a:t>At Expiry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2C5B187-CA0A-1BF3-A176-841C0BAFD6F0}"/>
              </a:ext>
            </a:extLst>
          </p:cNvPr>
          <p:cNvSpPr txBox="1"/>
          <p:nvPr/>
        </p:nvSpPr>
        <p:spPr>
          <a:xfrm rot="16200000">
            <a:off x="-2825177" y="3105953"/>
            <a:ext cx="6217666" cy="33855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CA" sz="1600" b="1">
                <a:solidFill>
                  <a:schemeClr val="bg2">
                    <a:lumMod val="50000"/>
                  </a:schemeClr>
                </a:solidFill>
                <a:latin typeface="Dax Offc Pro"/>
              </a:rPr>
              <a:t>ZUEA - BMO US Equity Accelerator Hedged to CAD ETF - Profit/Loss</a:t>
            </a:r>
          </a:p>
        </p:txBody>
      </p:sp>
    </p:spTree>
    <p:extLst>
      <p:ext uri="{BB962C8B-B14F-4D97-AF65-F5344CB8AC3E}">
        <p14:creationId xmlns:p14="http://schemas.microsoft.com/office/powerpoint/2010/main" val="19437572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8" name="Graphic 57">
            <a:extLst>
              <a:ext uri="{FF2B5EF4-FFF2-40B4-BE49-F238E27FC236}">
                <a16:creationId xmlns:a16="http://schemas.microsoft.com/office/drawing/2014/main" id="{7D99C212-99E6-4857-407F-243F973182C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818893" y="1161331"/>
            <a:ext cx="10906225" cy="4481874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ABD42F5E-36C0-CA5A-6CC6-55637403BAE8}"/>
              </a:ext>
            </a:extLst>
          </p:cNvPr>
          <p:cNvSpPr txBox="1"/>
          <p:nvPr/>
        </p:nvSpPr>
        <p:spPr>
          <a:xfrm>
            <a:off x="2434204" y="5926871"/>
            <a:ext cx="732359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1600" b="1">
                <a:solidFill>
                  <a:schemeClr val="bg2">
                    <a:lumMod val="50000"/>
                  </a:schemeClr>
                </a:solidFill>
                <a:latin typeface="Dax Offc Pro" panose="020B0504030101020102" pitchFamily="34" charset="0"/>
              </a:rPr>
              <a:t>Range in Price Returns of </a:t>
            </a:r>
            <a:r>
              <a:rPr lang="en-US" sz="1600" b="1">
                <a:solidFill>
                  <a:schemeClr val="bg2">
                    <a:lumMod val="50000"/>
                  </a:schemeClr>
                </a:solidFill>
                <a:latin typeface="Dax Offc Pro" panose="020B0504030101020102" pitchFamily="34" charset="0"/>
              </a:rPr>
              <a:t>ZUE - BMO S&amp;P 500 Hedged to CAD Index ETF</a:t>
            </a:r>
            <a:endParaRPr lang="en-CA" sz="1600" b="1">
              <a:solidFill>
                <a:schemeClr val="bg2">
                  <a:lumMod val="50000"/>
                </a:schemeClr>
              </a:solidFill>
              <a:latin typeface="Dax Offc Pro" panose="020B0504030101020102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1C3BA45-A70C-AB55-90A7-8514627C0253}"/>
              </a:ext>
            </a:extLst>
          </p:cNvPr>
          <p:cNvSpPr txBox="1"/>
          <p:nvPr/>
        </p:nvSpPr>
        <p:spPr>
          <a:xfrm>
            <a:off x="6057812" y="5657323"/>
            <a:ext cx="40427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1400">
                <a:solidFill>
                  <a:schemeClr val="bg2">
                    <a:lumMod val="50000"/>
                  </a:schemeClr>
                </a:solidFill>
              </a:rPr>
              <a:t>0%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58F6102-3AB7-30C6-BB73-37FABB4107DB}"/>
              </a:ext>
            </a:extLst>
          </p:cNvPr>
          <p:cNvSpPr txBox="1"/>
          <p:nvPr/>
        </p:nvSpPr>
        <p:spPr>
          <a:xfrm>
            <a:off x="7141708" y="5657323"/>
            <a:ext cx="40427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1400">
                <a:solidFill>
                  <a:schemeClr val="bg2">
                    <a:lumMod val="50000"/>
                  </a:schemeClr>
                </a:solidFill>
              </a:rPr>
              <a:t>2%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659F6635-A62B-03EF-90C3-28EF5B75DF8E}"/>
              </a:ext>
            </a:extLst>
          </p:cNvPr>
          <p:cNvSpPr txBox="1"/>
          <p:nvPr/>
        </p:nvSpPr>
        <p:spPr>
          <a:xfrm>
            <a:off x="8225604" y="5657323"/>
            <a:ext cx="40427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1400">
                <a:solidFill>
                  <a:schemeClr val="bg2">
                    <a:lumMod val="50000"/>
                  </a:schemeClr>
                </a:solidFill>
              </a:rPr>
              <a:t>4%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D6EF1A7-23D5-8668-BBFF-178344C98A04}"/>
              </a:ext>
            </a:extLst>
          </p:cNvPr>
          <p:cNvSpPr txBox="1"/>
          <p:nvPr/>
        </p:nvSpPr>
        <p:spPr>
          <a:xfrm>
            <a:off x="9309500" y="5657323"/>
            <a:ext cx="40427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1400">
                <a:solidFill>
                  <a:schemeClr val="bg2">
                    <a:lumMod val="50000"/>
                  </a:schemeClr>
                </a:solidFill>
              </a:rPr>
              <a:t>6%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8DF4441D-16AC-6D43-809E-F5EC27345C43}"/>
              </a:ext>
            </a:extLst>
          </p:cNvPr>
          <p:cNvSpPr txBox="1"/>
          <p:nvPr/>
        </p:nvSpPr>
        <p:spPr>
          <a:xfrm>
            <a:off x="10393396" y="5657323"/>
            <a:ext cx="40427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1400">
                <a:solidFill>
                  <a:schemeClr val="bg2">
                    <a:lumMod val="50000"/>
                  </a:schemeClr>
                </a:solidFill>
              </a:rPr>
              <a:t>8%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33B25193-3F69-255A-A048-53629CDE8E38}"/>
              </a:ext>
            </a:extLst>
          </p:cNvPr>
          <p:cNvSpPr txBox="1"/>
          <p:nvPr/>
        </p:nvSpPr>
        <p:spPr>
          <a:xfrm>
            <a:off x="11477293" y="5657323"/>
            <a:ext cx="49564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1400">
                <a:solidFill>
                  <a:schemeClr val="bg2">
                    <a:lumMod val="50000"/>
                  </a:schemeClr>
                </a:solidFill>
              </a:rPr>
              <a:t>10%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B67C61B3-39D5-DAE0-9C53-C11BA37210C6}"/>
              </a:ext>
            </a:extLst>
          </p:cNvPr>
          <p:cNvSpPr txBox="1"/>
          <p:nvPr/>
        </p:nvSpPr>
        <p:spPr>
          <a:xfrm>
            <a:off x="582509" y="5657323"/>
            <a:ext cx="62045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400">
                <a:solidFill>
                  <a:schemeClr val="bg2">
                    <a:lumMod val="50000"/>
                  </a:schemeClr>
                </a:solidFill>
              </a:rPr>
              <a:t>-10%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0A864099-D41A-56DE-FCAD-9079CFD9B74E}"/>
              </a:ext>
            </a:extLst>
          </p:cNvPr>
          <p:cNvSpPr txBox="1"/>
          <p:nvPr/>
        </p:nvSpPr>
        <p:spPr>
          <a:xfrm>
            <a:off x="1729509" y="5657323"/>
            <a:ext cx="56303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400">
                <a:solidFill>
                  <a:schemeClr val="bg2">
                    <a:lumMod val="50000"/>
                  </a:schemeClr>
                </a:solidFill>
              </a:rPr>
              <a:t>-8%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F8B6BF81-3BCE-5CB2-D744-314CABBD4A7D}"/>
              </a:ext>
            </a:extLst>
          </p:cNvPr>
          <p:cNvSpPr txBox="1"/>
          <p:nvPr/>
        </p:nvSpPr>
        <p:spPr>
          <a:xfrm>
            <a:off x="2819086" y="5657323"/>
            <a:ext cx="56303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400">
                <a:solidFill>
                  <a:schemeClr val="bg2">
                    <a:lumMod val="50000"/>
                  </a:schemeClr>
                </a:solidFill>
              </a:rPr>
              <a:t>-6%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37304827-4768-DCC7-61B0-AEF882154BB5}"/>
              </a:ext>
            </a:extLst>
          </p:cNvPr>
          <p:cNvSpPr txBox="1"/>
          <p:nvPr/>
        </p:nvSpPr>
        <p:spPr>
          <a:xfrm>
            <a:off x="3908663" y="5657323"/>
            <a:ext cx="6004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400">
                <a:solidFill>
                  <a:schemeClr val="bg2">
                    <a:lumMod val="50000"/>
                  </a:schemeClr>
                </a:solidFill>
              </a:rPr>
              <a:t>-4%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22C7069E-8F23-626F-7F65-62B4DF8BD779}"/>
              </a:ext>
            </a:extLst>
          </p:cNvPr>
          <p:cNvSpPr txBox="1"/>
          <p:nvPr/>
        </p:nvSpPr>
        <p:spPr>
          <a:xfrm>
            <a:off x="4954936" y="5657323"/>
            <a:ext cx="49564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400">
                <a:solidFill>
                  <a:schemeClr val="bg2">
                    <a:lumMod val="50000"/>
                  </a:schemeClr>
                </a:solidFill>
              </a:rPr>
              <a:t>-2%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996427DA-AC52-0A54-B390-A129C929BEBD}"/>
              </a:ext>
            </a:extLst>
          </p:cNvPr>
          <p:cNvSpPr txBox="1"/>
          <p:nvPr/>
        </p:nvSpPr>
        <p:spPr>
          <a:xfrm>
            <a:off x="317051" y="3277764"/>
            <a:ext cx="5405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CA" sz="1400">
                <a:solidFill>
                  <a:schemeClr val="bg2">
                    <a:lumMod val="50000"/>
                  </a:schemeClr>
                </a:solidFill>
              </a:rPr>
              <a:t>0.0%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A8037B4D-2B69-A1D8-FDD2-65F7BDB2209A}"/>
              </a:ext>
            </a:extLst>
          </p:cNvPr>
          <p:cNvSpPr txBox="1"/>
          <p:nvPr/>
        </p:nvSpPr>
        <p:spPr>
          <a:xfrm>
            <a:off x="317051" y="2733754"/>
            <a:ext cx="5405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CA" sz="1400">
                <a:solidFill>
                  <a:schemeClr val="bg2">
                    <a:lumMod val="50000"/>
                  </a:schemeClr>
                </a:solidFill>
              </a:rPr>
              <a:t>2.5%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F2033BE5-318C-ADE7-D885-20402BA1E8C8}"/>
              </a:ext>
            </a:extLst>
          </p:cNvPr>
          <p:cNvSpPr txBox="1"/>
          <p:nvPr/>
        </p:nvSpPr>
        <p:spPr>
          <a:xfrm>
            <a:off x="317051" y="2166595"/>
            <a:ext cx="5405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CA" sz="1400">
                <a:solidFill>
                  <a:schemeClr val="bg2">
                    <a:lumMod val="50000"/>
                  </a:schemeClr>
                </a:solidFill>
              </a:rPr>
              <a:t>5.0%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617F2771-7147-3509-D17B-EC0594A5558C}"/>
              </a:ext>
            </a:extLst>
          </p:cNvPr>
          <p:cNvSpPr txBox="1"/>
          <p:nvPr/>
        </p:nvSpPr>
        <p:spPr>
          <a:xfrm>
            <a:off x="317051" y="1611010"/>
            <a:ext cx="5405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CA" sz="1400">
                <a:solidFill>
                  <a:schemeClr val="bg2">
                    <a:lumMod val="50000"/>
                  </a:schemeClr>
                </a:solidFill>
              </a:rPr>
              <a:t>7.5%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32AFC17B-7768-3981-72EA-BB9D2F763CE3}"/>
              </a:ext>
            </a:extLst>
          </p:cNvPr>
          <p:cNvSpPr txBox="1"/>
          <p:nvPr/>
        </p:nvSpPr>
        <p:spPr>
          <a:xfrm>
            <a:off x="225681" y="1043851"/>
            <a:ext cx="63190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CA" sz="1400">
                <a:solidFill>
                  <a:schemeClr val="bg2">
                    <a:lumMod val="50000"/>
                  </a:schemeClr>
                </a:solidFill>
              </a:rPr>
              <a:t>10.0%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4F51E6CF-769D-34FE-E11B-D21366769608}"/>
              </a:ext>
            </a:extLst>
          </p:cNvPr>
          <p:cNvSpPr txBox="1"/>
          <p:nvPr/>
        </p:nvSpPr>
        <p:spPr>
          <a:xfrm>
            <a:off x="171179" y="5500103"/>
            <a:ext cx="68640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CA" sz="1400">
                <a:solidFill>
                  <a:schemeClr val="bg2">
                    <a:lumMod val="50000"/>
                  </a:schemeClr>
                </a:solidFill>
              </a:rPr>
              <a:t>-10.0%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287D1323-E02F-1091-2CF9-E41B4C7A1D4E}"/>
              </a:ext>
            </a:extLst>
          </p:cNvPr>
          <p:cNvSpPr txBox="1"/>
          <p:nvPr/>
        </p:nvSpPr>
        <p:spPr>
          <a:xfrm>
            <a:off x="262550" y="4932944"/>
            <a:ext cx="59503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CA" sz="1400">
                <a:solidFill>
                  <a:schemeClr val="bg2">
                    <a:lumMod val="50000"/>
                  </a:schemeClr>
                </a:solidFill>
              </a:rPr>
              <a:t>-7.5%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E9478A1D-DD3C-039E-275F-B8A4EEE9B59E}"/>
              </a:ext>
            </a:extLst>
          </p:cNvPr>
          <p:cNvSpPr txBox="1"/>
          <p:nvPr/>
        </p:nvSpPr>
        <p:spPr>
          <a:xfrm>
            <a:off x="262550" y="4377359"/>
            <a:ext cx="59503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CA" sz="1400">
                <a:solidFill>
                  <a:schemeClr val="bg2">
                    <a:lumMod val="50000"/>
                  </a:schemeClr>
                </a:solidFill>
              </a:rPr>
              <a:t>-5.0%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89FF6E9B-BDF4-D4FB-C2B5-BA66B464F999}"/>
              </a:ext>
            </a:extLst>
          </p:cNvPr>
          <p:cNvSpPr txBox="1"/>
          <p:nvPr/>
        </p:nvSpPr>
        <p:spPr>
          <a:xfrm>
            <a:off x="262550" y="3810200"/>
            <a:ext cx="59503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CA" sz="1400">
                <a:solidFill>
                  <a:schemeClr val="bg2">
                    <a:lumMod val="50000"/>
                  </a:schemeClr>
                </a:solidFill>
              </a:rPr>
              <a:t>-2.5%</a:t>
            </a:r>
          </a:p>
        </p:txBody>
      </p:sp>
      <p:sp>
        <p:nvSpPr>
          <p:cNvPr id="54" name="Title 1">
            <a:extLst>
              <a:ext uri="{FF2B5EF4-FFF2-40B4-BE49-F238E27FC236}">
                <a16:creationId xmlns:a16="http://schemas.microsoft.com/office/drawing/2014/main" id="{F42914F5-0AB2-0B66-26DA-C4270AADD5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2088" y="230435"/>
            <a:ext cx="11025562" cy="713732"/>
          </a:xfr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2800" kern="1200">
                <a:latin typeface="Dax Offc Pro"/>
              </a:rPr>
              <a:t>Accelerator ETF</a:t>
            </a:r>
            <a:br>
              <a:rPr lang="en-US" sz="2800">
                <a:latin typeface="Dax Offc Pro"/>
              </a:rPr>
            </a:br>
            <a:r>
              <a:rPr lang="en-US" sz="2000">
                <a:solidFill>
                  <a:srgbClr val="000000"/>
                </a:solidFill>
                <a:latin typeface="Dax Offc Pro"/>
              </a:rPr>
              <a:t>(3 month period)</a:t>
            </a:r>
            <a:endParaRPr lang="en-US" sz="2000" kern="1200">
              <a:solidFill>
                <a:schemeClr val="accent1"/>
              </a:solidFill>
              <a:latin typeface="Dax Offc Pro" panose="020B0504030101020102" pitchFamily="34" charset="0"/>
            </a:endParaRPr>
          </a:p>
        </p:txBody>
      </p:sp>
      <p:cxnSp>
        <p:nvCxnSpPr>
          <p:cNvPr id="59" name="Straight Connector 58">
            <a:extLst>
              <a:ext uri="{FF2B5EF4-FFF2-40B4-BE49-F238E27FC236}">
                <a16:creationId xmlns:a16="http://schemas.microsoft.com/office/drawing/2014/main" id="{DA041C0C-B0AE-6AE3-5CC0-659AF56C7493}"/>
              </a:ext>
            </a:extLst>
          </p:cNvPr>
          <p:cNvCxnSpPr>
            <a:cxnSpLocks/>
          </p:cNvCxnSpPr>
          <p:nvPr/>
        </p:nvCxnSpPr>
        <p:spPr>
          <a:xfrm flipV="1">
            <a:off x="818893" y="1161331"/>
            <a:ext cx="10906225" cy="4481874"/>
          </a:xfrm>
          <a:prstGeom prst="line">
            <a:avLst/>
          </a:prstGeom>
          <a:ln w="38100">
            <a:solidFill>
              <a:schemeClr val="accent6"/>
            </a:solidFill>
            <a:prstDash val="sysDash"/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TextBox 70">
            <a:extLst>
              <a:ext uri="{FF2B5EF4-FFF2-40B4-BE49-F238E27FC236}">
                <a16:creationId xmlns:a16="http://schemas.microsoft.com/office/drawing/2014/main" id="{9D2A70A7-015E-50F7-A88D-3984B2D35046}"/>
              </a:ext>
            </a:extLst>
          </p:cNvPr>
          <p:cNvSpPr txBox="1"/>
          <p:nvPr/>
        </p:nvSpPr>
        <p:spPr>
          <a:xfrm rot="20053598">
            <a:off x="10378782" y="919072"/>
            <a:ext cx="17255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>
                <a:solidFill>
                  <a:schemeClr val="accent6">
                    <a:lumMod val="75000"/>
                  </a:schemeClr>
                </a:solidFill>
                <a:latin typeface="Dax Offc Pro" panose="020B0504030101020102" pitchFamily="34" charset="0"/>
              </a:rPr>
              <a:t>Reference asset </a:t>
            </a:r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51FC29AB-A3A1-6573-AB05-B990BF6B42DD}"/>
              </a:ext>
            </a:extLst>
          </p:cNvPr>
          <p:cNvSpPr txBox="1"/>
          <p:nvPr/>
        </p:nvSpPr>
        <p:spPr>
          <a:xfrm rot="5400000">
            <a:off x="7817511" y="3528000"/>
            <a:ext cx="16247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>
                <a:solidFill>
                  <a:srgbClr val="FF0000"/>
                </a:solidFill>
                <a:latin typeface="Dax Offc Pro" panose="020B0504030101020102" pitchFamily="34" charset="0"/>
              </a:rPr>
              <a:t>Upside Cap</a:t>
            </a:r>
          </a:p>
        </p:txBody>
      </p:sp>
      <p:cxnSp>
        <p:nvCxnSpPr>
          <p:cNvPr id="74" name="Straight Connector 73">
            <a:extLst>
              <a:ext uri="{FF2B5EF4-FFF2-40B4-BE49-F238E27FC236}">
                <a16:creationId xmlns:a16="http://schemas.microsoft.com/office/drawing/2014/main" id="{EB14184F-5C61-E5C8-E316-8B35C9567F18}"/>
              </a:ext>
            </a:extLst>
          </p:cNvPr>
          <p:cNvCxnSpPr>
            <a:cxnSpLocks/>
          </p:cNvCxnSpPr>
          <p:nvPr/>
        </p:nvCxnSpPr>
        <p:spPr>
          <a:xfrm flipV="1">
            <a:off x="6273110" y="3429000"/>
            <a:ext cx="0" cy="2219325"/>
          </a:xfrm>
          <a:prstGeom prst="line">
            <a:avLst/>
          </a:prstGeom>
          <a:ln w="38100">
            <a:solidFill>
              <a:srgbClr val="FF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Connector 74">
            <a:extLst>
              <a:ext uri="{FF2B5EF4-FFF2-40B4-BE49-F238E27FC236}">
                <a16:creationId xmlns:a16="http://schemas.microsoft.com/office/drawing/2014/main" id="{30CDD350-5C47-D140-A2C9-22DA3BC4D288}"/>
              </a:ext>
            </a:extLst>
          </p:cNvPr>
          <p:cNvCxnSpPr>
            <a:cxnSpLocks/>
          </p:cNvCxnSpPr>
          <p:nvPr/>
        </p:nvCxnSpPr>
        <p:spPr>
          <a:xfrm flipV="1">
            <a:off x="8451449" y="1644653"/>
            <a:ext cx="0" cy="4003672"/>
          </a:xfrm>
          <a:prstGeom prst="line">
            <a:avLst/>
          </a:prstGeom>
          <a:ln w="38100">
            <a:solidFill>
              <a:srgbClr val="FF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Rectangle 78">
            <a:extLst>
              <a:ext uri="{FF2B5EF4-FFF2-40B4-BE49-F238E27FC236}">
                <a16:creationId xmlns:a16="http://schemas.microsoft.com/office/drawing/2014/main" id="{3911E672-59E1-5DA2-2B6D-C2F32807E340}"/>
              </a:ext>
            </a:extLst>
          </p:cNvPr>
          <p:cNvSpPr/>
          <p:nvPr/>
        </p:nvSpPr>
        <p:spPr>
          <a:xfrm>
            <a:off x="6273110" y="1626372"/>
            <a:ext cx="2177035" cy="4016833"/>
          </a:xfrm>
          <a:custGeom>
            <a:avLst/>
            <a:gdLst>
              <a:gd name="connsiteX0" fmla="*/ 0 w 2165312"/>
              <a:gd name="connsiteY0" fmla="*/ 0 h 2223203"/>
              <a:gd name="connsiteX1" fmla="*/ 2165312 w 2165312"/>
              <a:gd name="connsiteY1" fmla="*/ 0 h 2223203"/>
              <a:gd name="connsiteX2" fmla="*/ 2165312 w 2165312"/>
              <a:gd name="connsiteY2" fmla="*/ 2223203 h 2223203"/>
              <a:gd name="connsiteX3" fmla="*/ 0 w 2165312"/>
              <a:gd name="connsiteY3" fmla="*/ 2223203 h 2223203"/>
              <a:gd name="connsiteX4" fmla="*/ 0 w 2165312"/>
              <a:gd name="connsiteY4" fmla="*/ 0 h 2223203"/>
              <a:gd name="connsiteX0" fmla="*/ 0 w 2177035"/>
              <a:gd name="connsiteY0" fmla="*/ 1793630 h 4016833"/>
              <a:gd name="connsiteX1" fmla="*/ 2177035 w 2177035"/>
              <a:gd name="connsiteY1" fmla="*/ 0 h 4016833"/>
              <a:gd name="connsiteX2" fmla="*/ 2165312 w 2177035"/>
              <a:gd name="connsiteY2" fmla="*/ 4016833 h 4016833"/>
              <a:gd name="connsiteX3" fmla="*/ 0 w 2177035"/>
              <a:gd name="connsiteY3" fmla="*/ 4016833 h 4016833"/>
              <a:gd name="connsiteX4" fmla="*/ 0 w 2177035"/>
              <a:gd name="connsiteY4" fmla="*/ 1793630 h 40168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77035" h="4016833">
                <a:moveTo>
                  <a:pt x="0" y="1793630"/>
                </a:moveTo>
                <a:lnTo>
                  <a:pt x="2177035" y="0"/>
                </a:lnTo>
                <a:cubicBezTo>
                  <a:pt x="2173127" y="1338944"/>
                  <a:pt x="2169220" y="2677889"/>
                  <a:pt x="2165312" y="4016833"/>
                </a:cubicBezTo>
                <a:lnTo>
                  <a:pt x="0" y="4016833"/>
                </a:lnTo>
                <a:lnTo>
                  <a:pt x="0" y="1793630"/>
                </a:lnTo>
                <a:close/>
              </a:path>
            </a:pathLst>
          </a:custGeom>
          <a:solidFill>
            <a:srgbClr val="B8E8FE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id="{BF9592B2-FF0C-94D9-C249-3805DF3E2BB1}"/>
              </a:ext>
            </a:extLst>
          </p:cNvPr>
          <p:cNvSpPr txBox="1"/>
          <p:nvPr/>
        </p:nvSpPr>
        <p:spPr>
          <a:xfrm>
            <a:off x="6452400" y="5172332"/>
            <a:ext cx="17999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>
                <a:latin typeface="Dax Offc Pro" panose="020B0504030101020102" pitchFamily="34" charset="0"/>
              </a:rPr>
              <a:t>Accelerator Zone</a:t>
            </a:r>
          </a:p>
        </p:txBody>
      </p:sp>
      <p:cxnSp>
        <p:nvCxnSpPr>
          <p:cNvPr id="64" name="Straight Connector 63">
            <a:extLst>
              <a:ext uri="{FF2B5EF4-FFF2-40B4-BE49-F238E27FC236}">
                <a16:creationId xmlns:a16="http://schemas.microsoft.com/office/drawing/2014/main" id="{83A5FAC5-E8EF-DE75-150E-043B27F0C356}"/>
              </a:ext>
            </a:extLst>
          </p:cNvPr>
          <p:cNvCxnSpPr>
            <a:cxnSpLocks/>
          </p:cNvCxnSpPr>
          <p:nvPr/>
        </p:nvCxnSpPr>
        <p:spPr>
          <a:xfrm flipV="1">
            <a:off x="857585" y="3429000"/>
            <a:ext cx="5408744" cy="2214205"/>
          </a:xfrm>
          <a:prstGeom prst="line">
            <a:avLst/>
          </a:prstGeom>
          <a:ln w="31750">
            <a:solidFill>
              <a:srgbClr val="0075BE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66" name="Straight Connector 65">
            <a:extLst>
              <a:ext uri="{FF2B5EF4-FFF2-40B4-BE49-F238E27FC236}">
                <a16:creationId xmlns:a16="http://schemas.microsoft.com/office/drawing/2014/main" id="{D0844CE6-C81C-B7D8-2929-E22237C5146E}"/>
              </a:ext>
            </a:extLst>
          </p:cNvPr>
          <p:cNvCxnSpPr/>
          <p:nvPr/>
        </p:nvCxnSpPr>
        <p:spPr>
          <a:xfrm flipV="1">
            <a:off x="6266329" y="1611010"/>
            <a:ext cx="2191871" cy="1817990"/>
          </a:xfrm>
          <a:prstGeom prst="line">
            <a:avLst/>
          </a:prstGeom>
          <a:ln w="31750">
            <a:solidFill>
              <a:srgbClr val="0075B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>
            <a:extLst>
              <a:ext uri="{FF2B5EF4-FFF2-40B4-BE49-F238E27FC236}">
                <a16:creationId xmlns:a16="http://schemas.microsoft.com/office/drawing/2014/main" id="{FECB8F15-8D56-F859-FCC8-76132EE917C6}"/>
              </a:ext>
            </a:extLst>
          </p:cNvPr>
          <p:cNvCxnSpPr>
            <a:cxnSpLocks/>
          </p:cNvCxnSpPr>
          <p:nvPr/>
        </p:nvCxnSpPr>
        <p:spPr>
          <a:xfrm>
            <a:off x="8458200" y="1611010"/>
            <a:ext cx="3266917" cy="0"/>
          </a:xfrm>
          <a:prstGeom prst="line">
            <a:avLst/>
          </a:prstGeom>
          <a:ln w="31750">
            <a:solidFill>
              <a:srgbClr val="0075B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>
            <a:extLst>
              <a:ext uri="{FF2B5EF4-FFF2-40B4-BE49-F238E27FC236}">
                <a16:creationId xmlns:a16="http://schemas.microsoft.com/office/drawing/2014/main" id="{DA1588FD-F2A4-F5EB-E402-E3D3C52EEB5A}"/>
              </a:ext>
            </a:extLst>
          </p:cNvPr>
          <p:cNvSpPr txBox="1"/>
          <p:nvPr/>
        </p:nvSpPr>
        <p:spPr>
          <a:xfrm>
            <a:off x="8404930" y="1241677"/>
            <a:ext cx="17255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b="1">
                <a:solidFill>
                  <a:srgbClr val="0075BE"/>
                </a:solidFill>
                <a:latin typeface="Dax Offc Pro" panose="020B0504030101020102" pitchFamily="34" charset="0"/>
              </a:rPr>
              <a:t>At Expiry</a:t>
            </a:r>
          </a:p>
        </p:txBody>
      </p:sp>
      <p:sp>
        <p:nvSpPr>
          <p:cNvPr id="2" name="Freeform: Shape 1">
            <a:extLst>
              <a:ext uri="{FF2B5EF4-FFF2-40B4-BE49-F238E27FC236}">
                <a16:creationId xmlns:a16="http://schemas.microsoft.com/office/drawing/2014/main" id="{8B79E19B-AA85-BB7E-4475-E63ED7CF50F4}"/>
              </a:ext>
            </a:extLst>
          </p:cNvPr>
          <p:cNvSpPr/>
          <p:nvPr/>
        </p:nvSpPr>
        <p:spPr>
          <a:xfrm>
            <a:off x="831571" y="1796421"/>
            <a:ext cx="10893545" cy="3826723"/>
          </a:xfrm>
          <a:custGeom>
            <a:avLst/>
            <a:gdLst>
              <a:gd name="connsiteX0" fmla="*/ 0 w 11125200"/>
              <a:gd name="connsiteY0" fmla="*/ 3470030 h 3470030"/>
              <a:gd name="connsiteX1" fmla="*/ 7092461 w 11125200"/>
              <a:gd name="connsiteY1" fmla="*/ 715107 h 3470030"/>
              <a:gd name="connsiteX2" fmla="*/ 11125200 w 11125200"/>
              <a:gd name="connsiteY2" fmla="*/ 0 h 34700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1125200" h="3470030">
                <a:moveTo>
                  <a:pt x="0" y="3470030"/>
                </a:moveTo>
                <a:cubicBezTo>
                  <a:pt x="2619130" y="2381737"/>
                  <a:pt x="5238261" y="1293445"/>
                  <a:pt x="7092461" y="715107"/>
                </a:cubicBezTo>
                <a:cubicBezTo>
                  <a:pt x="8946661" y="136769"/>
                  <a:pt x="10216661" y="46892"/>
                  <a:pt x="11125200" y="0"/>
                </a:cubicBezTo>
              </a:path>
            </a:pathLst>
          </a:custGeom>
          <a:noFill/>
          <a:ln w="31750">
            <a:solidFill>
              <a:srgbClr val="0075BE">
                <a:alpha val="75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4" name="Freeform: Shape 3">
            <a:extLst>
              <a:ext uri="{FF2B5EF4-FFF2-40B4-BE49-F238E27FC236}">
                <a16:creationId xmlns:a16="http://schemas.microsoft.com/office/drawing/2014/main" id="{D14EB791-2132-5E92-7BCD-A69F7A14B0E0}"/>
              </a:ext>
            </a:extLst>
          </p:cNvPr>
          <p:cNvSpPr/>
          <p:nvPr/>
        </p:nvSpPr>
        <p:spPr>
          <a:xfrm>
            <a:off x="817808" y="2043249"/>
            <a:ext cx="10893546" cy="3599956"/>
          </a:xfrm>
          <a:custGeom>
            <a:avLst/>
            <a:gdLst>
              <a:gd name="connsiteX0" fmla="*/ 0 w 10949354"/>
              <a:gd name="connsiteY0" fmla="*/ 3200400 h 3200400"/>
              <a:gd name="connsiteX1" fmla="*/ 6576646 w 10949354"/>
              <a:gd name="connsiteY1" fmla="*/ 808892 h 3200400"/>
              <a:gd name="connsiteX2" fmla="*/ 10949354 w 10949354"/>
              <a:gd name="connsiteY2" fmla="*/ 0 h 3200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949354" h="3200400">
                <a:moveTo>
                  <a:pt x="0" y="3200400"/>
                </a:moveTo>
                <a:cubicBezTo>
                  <a:pt x="2375877" y="2271346"/>
                  <a:pt x="4751754" y="1342292"/>
                  <a:pt x="6576646" y="808892"/>
                </a:cubicBezTo>
                <a:cubicBezTo>
                  <a:pt x="8401538" y="275492"/>
                  <a:pt x="10033000" y="25400"/>
                  <a:pt x="10949354" y="0"/>
                </a:cubicBezTo>
              </a:path>
            </a:pathLst>
          </a:custGeom>
          <a:noFill/>
          <a:ln w="31750">
            <a:solidFill>
              <a:srgbClr val="0075BE">
                <a:alpha val="5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6" name="Freeform: Shape 5">
            <a:extLst>
              <a:ext uri="{FF2B5EF4-FFF2-40B4-BE49-F238E27FC236}">
                <a16:creationId xmlns:a16="http://schemas.microsoft.com/office/drawing/2014/main" id="{12E11BFD-2E4E-AC55-91FC-097AF7638345}"/>
              </a:ext>
            </a:extLst>
          </p:cNvPr>
          <p:cNvSpPr/>
          <p:nvPr/>
        </p:nvSpPr>
        <p:spPr>
          <a:xfrm>
            <a:off x="817808" y="2221267"/>
            <a:ext cx="10893546" cy="3421938"/>
          </a:xfrm>
          <a:custGeom>
            <a:avLst/>
            <a:gdLst>
              <a:gd name="connsiteX0" fmla="*/ 0 w 10949354"/>
              <a:gd name="connsiteY0" fmla="*/ 3200400 h 3200400"/>
              <a:gd name="connsiteX1" fmla="*/ 6576646 w 10949354"/>
              <a:gd name="connsiteY1" fmla="*/ 808892 h 3200400"/>
              <a:gd name="connsiteX2" fmla="*/ 10949354 w 10949354"/>
              <a:gd name="connsiteY2" fmla="*/ 0 h 3200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949354" h="3200400">
                <a:moveTo>
                  <a:pt x="0" y="3200400"/>
                </a:moveTo>
                <a:cubicBezTo>
                  <a:pt x="2375877" y="2271346"/>
                  <a:pt x="4751754" y="1342292"/>
                  <a:pt x="6576646" y="808892"/>
                </a:cubicBezTo>
                <a:cubicBezTo>
                  <a:pt x="8401538" y="275492"/>
                  <a:pt x="10033000" y="25400"/>
                  <a:pt x="10949354" y="0"/>
                </a:cubicBezTo>
              </a:path>
            </a:pathLst>
          </a:custGeom>
          <a:noFill/>
          <a:ln w="31750">
            <a:solidFill>
              <a:srgbClr val="0075BE">
                <a:alpha val="25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47E2ED6-9171-38B9-3FB2-2775734461E8}"/>
              </a:ext>
            </a:extLst>
          </p:cNvPr>
          <p:cNvSpPr txBox="1"/>
          <p:nvPr/>
        </p:nvSpPr>
        <p:spPr>
          <a:xfrm rot="16200000">
            <a:off x="-2825177" y="3105953"/>
            <a:ext cx="6217666" cy="33855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CA" sz="1600" b="1">
                <a:solidFill>
                  <a:schemeClr val="bg2">
                    <a:lumMod val="50000"/>
                  </a:schemeClr>
                </a:solidFill>
                <a:latin typeface="Dax Offc Pro"/>
              </a:rPr>
              <a:t>ZUEA - BMO US Equity Accelerator Hedged to CAD ETF - Profit/Loss</a:t>
            </a:r>
          </a:p>
        </p:txBody>
      </p:sp>
    </p:spTree>
    <p:extLst>
      <p:ext uri="{BB962C8B-B14F-4D97-AF65-F5344CB8AC3E}">
        <p14:creationId xmlns:p14="http://schemas.microsoft.com/office/powerpoint/2010/main" val="9113430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</TotalTime>
  <Words>653</Words>
  <Application>Microsoft Office PowerPoint</Application>
  <PresentationFormat>Widescreen</PresentationFormat>
  <Paragraphs>184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Dax Offc Pro</vt:lpstr>
      <vt:lpstr>Office Theme</vt:lpstr>
      <vt:lpstr>Accelerator ETF* (3 month period)</vt:lpstr>
      <vt:lpstr>Accelerator ETF (3 month period)</vt:lpstr>
      <vt:lpstr>Accelerator ETF (3 month period)</vt:lpstr>
      <vt:lpstr>Accelerator ETF (3 month period)</vt:lpstr>
      <vt:lpstr>Accelerator ETF (3 month period)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Buffer and Accelerator ETFs Scenarios</dc:title>
  <dc:creator>Richard Ho</dc:creator>
  <cp:lastModifiedBy>Kimia Pourirani</cp:lastModifiedBy>
  <cp:revision>3</cp:revision>
  <dcterms:created xsi:type="dcterms:W3CDTF">2023-09-13T01:02:25Z</dcterms:created>
  <dcterms:modified xsi:type="dcterms:W3CDTF">2023-10-03T16:40:35Z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0cf00cb3-7a5d-4674-b157-6d675423df49_Enabled">
    <vt:lpwstr>true</vt:lpwstr>
  </property>
  <property fmtid="{D5CDD505-2E9C-101B-9397-08002B2CF9AE}" pid="3" name="MSIP_Label_0cf00cb3-7a5d-4674-b157-6d675423df49_SetDate">
    <vt:lpwstr>2023-09-13T01:02:25Z</vt:lpwstr>
  </property>
  <property fmtid="{D5CDD505-2E9C-101B-9397-08002B2CF9AE}" pid="4" name="MSIP_Label_0cf00cb3-7a5d-4674-b157-6d675423df49_Method">
    <vt:lpwstr>Standard</vt:lpwstr>
  </property>
  <property fmtid="{D5CDD505-2E9C-101B-9397-08002B2CF9AE}" pid="5" name="MSIP_Label_0cf00cb3-7a5d-4674-b157-6d675423df49_Name">
    <vt:lpwstr>Internal</vt:lpwstr>
  </property>
  <property fmtid="{D5CDD505-2E9C-101B-9397-08002B2CF9AE}" pid="6" name="MSIP_Label_0cf00cb3-7a5d-4674-b157-6d675423df49_SiteId">
    <vt:lpwstr>ece76e02-a02b-4c4a-906d-98a34c5ce07a</vt:lpwstr>
  </property>
  <property fmtid="{D5CDD505-2E9C-101B-9397-08002B2CF9AE}" pid="7" name="MSIP_Label_0cf00cb3-7a5d-4674-b157-6d675423df49_ActionId">
    <vt:lpwstr>28468407-38fe-47b7-bf37-683b3c74c096</vt:lpwstr>
  </property>
  <property fmtid="{D5CDD505-2E9C-101B-9397-08002B2CF9AE}" pid="8" name="MSIP_Label_0cf00cb3-7a5d-4674-b157-6d675423df49_ContentBits">
    <vt:lpwstr>0</vt:lpwstr>
  </property>
</Properties>
</file>